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9"/>
  </p:notesMasterIdLst>
  <p:handoutMasterIdLst>
    <p:handoutMasterId r:id="rId60"/>
  </p:handoutMasterIdLst>
  <p:sldIdLst>
    <p:sldId id="327" r:id="rId5"/>
    <p:sldId id="333" r:id="rId6"/>
    <p:sldId id="334" r:id="rId7"/>
    <p:sldId id="335" r:id="rId8"/>
    <p:sldId id="336" r:id="rId9"/>
    <p:sldId id="337" r:id="rId10"/>
    <p:sldId id="298" r:id="rId11"/>
    <p:sldId id="338" r:id="rId12"/>
    <p:sldId id="339" r:id="rId13"/>
    <p:sldId id="340" r:id="rId14"/>
    <p:sldId id="341" r:id="rId15"/>
    <p:sldId id="342" r:id="rId16"/>
    <p:sldId id="343" r:id="rId17"/>
    <p:sldId id="344" r:id="rId18"/>
    <p:sldId id="345" r:id="rId19"/>
    <p:sldId id="346" r:id="rId20"/>
    <p:sldId id="347" r:id="rId21"/>
    <p:sldId id="348" r:id="rId22"/>
    <p:sldId id="349" r:id="rId23"/>
    <p:sldId id="350" r:id="rId24"/>
    <p:sldId id="351" r:id="rId25"/>
    <p:sldId id="352" r:id="rId26"/>
    <p:sldId id="353" r:id="rId27"/>
    <p:sldId id="284" r:id="rId28"/>
    <p:sldId id="269" r:id="rId29"/>
    <p:sldId id="304" r:id="rId30"/>
    <p:sldId id="305" r:id="rId31"/>
    <p:sldId id="307" r:id="rId32"/>
    <p:sldId id="306" r:id="rId33"/>
    <p:sldId id="308" r:id="rId34"/>
    <p:sldId id="270" r:id="rId35"/>
    <p:sldId id="309" r:id="rId36"/>
    <p:sldId id="310" r:id="rId37"/>
    <p:sldId id="311" r:id="rId38"/>
    <p:sldId id="312" r:id="rId39"/>
    <p:sldId id="314" r:id="rId40"/>
    <p:sldId id="313" r:id="rId41"/>
    <p:sldId id="315" r:id="rId42"/>
    <p:sldId id="316" r:id="rId43"/>
    <p:sldId id="317" r:id="rId44"/>
    <p:sldId id="294" r:id="rId45"/>
    <p:sldId id="354" r:id="rId46"/>
    <p:sldId id="296" r:id="rId47"/>
    <p:sldId id="319" r:id="rId48"/>
    <p:sldId id="321" r:id="rId49"/>
    <p:sldId id="355" r:id="rId50"/>
    <p:sldId id="323" r:id="rId51"/>
    <p:sldId id="324" r:id="rId52"/>
    <p:sldId id="288" r:id="rId53"/>
    <p:sldId id="289" r:id="rId54"/>
    <p:sldId id="320" r:id="rId55"/>
    <p:sldId id="274" r:id="rId56"/>
    <p:sldId id="275" r:id="rId57"/>
    <p:sldId id="329" r:id="rId5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A2D3DE-E4E5-4531-8E1E-C604BEE1750D}" v="113" dt="2024-11-22T22:03:25.387"/>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38" autoAdjust="0"/>
    <p:restoredTop sz="85174"/>
  </p:normalViewPr>
  <p:slideViewPr>
    <p:cSldViewPr snapToGrid="0" snapToObjects="1">
      <p:cViewPr varScale="1">
        <p:scale>
          <a:sx n="121" d="100"/>
          <a:sy n="121" d="100"/>
        </p:scale>
        <p:origin x="120" y="1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commentAuthors" Target="commentAuthor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 Id="rId67"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handoutMaster" Target="handoutMasters/handoutMaster1.xml"/><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Marc Thomas" userId="7a277b28-5628-4716-9d33-2bdb3c6b96c3" providerId="ADAL" clId="{D4A2D3DE-E4E5-4531-8E1E-C604BEE1750D}"/>
    <pc:docChg chg="undo redo custSel addSld delSld modSld">
      <pc:chgData name="Marc Thomas" userId="7a277b28-5628-4716-9d33-2bdb3c6b96c3" providerId="ADAL" clId="{D4A2D3DE-E4E5-4531-8E1E-C604BEE1750D}" dt="2024-11-22T22:27:20.752" v="1437" actId="20577"/>
      <pc:docMkLst>
        <pc:docMk/>
      </pc:docMkLst>
      <pc:sldChg chg="del">
        <pc:chgData name="Marc Thomas" userId="7a277b28-5628-4716-9d33-2bdb3c6b96c3" providerId="ADAL" clId="{D4A2D3DE-E4E5-4531-8E1E-C604BEE1750D}" dt="2024-11-12T17:17:07.722" v="62" actId="47"/>
        <pc:sldMkLst>
          <pc:docMk/>
          <pc:sldMk cId="1553432724" sldId="262"/>
        </pc:sldMkLst>
      </pc:sldChg>
      <pc:sldChg chg="del">
        <pc:chgData name="Marc Thomas" userId="7a277b28-5628-4716-9d33-2bdb3c6b96c3" providerId="ADAL" clId="{D4A2D3DE-E4E5-4531-8E1E-C604BEE1750D}" dt="2024-11-12T17:17:07.722" v="62" actId="47"/>
        <pc:sldMkLst>
          <pc:docMk/>
          <pc:sldMk cId="3288665831" sldId="263"/>
        </pc:sldMkLst>
      </pc:sldChg>
      <pc:sldChg chg="del">
        <pc:chgData name="Marc Thomas" userId="7a277b28-5628-4716-9d33-2bdb3c6b96c3" providerId="ADAL" clId="{D4A2D3DE-E4E5-4531-8E1E-C604BEE1750D}" dt="2024-11-12T17:17:07.722" v="62" actId="47"/>
        <pc:sldMkLst>
          <pc:docMk/>
          <pc:sldMk cId="2987552906" sldId="264"/>
        </pc:sldMkLst>
      </pc:sldChg>
      <pc:sldChg chg="del">
        <pc:chgData name="Marc Thomas" userId="7a277b28-5628-4716-9d33-2bdb3c6b96c3" providerId="ADAL" clId="{D4A2D3DE-E4E5-4531-8E1E-C604BEE1750D}" dt="2024-11-12T17:17:07.722" v="62" actId="47"/>
        <pc:sldMkLst>
          <pc:docMk/>
          <pc:sldMk cId="1578726356" sldId="265"/>
        </pc:sldMkLst>
      </pc:sldChg>
      <pc:sldChg chg="del">
        <pc:chgData name="Marc Thomas" userId="7a277b28-5628-4716-9d33-2bdb3c6b96c3" providerId="ADAL" clId="{D4A2D3DE-E4E5-4531-8E1E-C604BEE1750D}" dt="2024-11-12T17:17:07.722" v="62" actId="47"/>
        <pc:sldMkLst>
          <pc:docMk/>
          <pc:sldMk cId="779971636" sldId="266"/>
        </pc:sldMkLst>
      </pc:sldChg>
      <pc:sldChg chg="addSp modSp mod">
        <pc:chgData name="Marc Thomas" userId="7a277b28-5628-4716-9d33-2bdb3c6b96c3" providerId="ADAL" clId="{D4A2D3DE-E4E5-4531-8E1E-C604BEE1750D}" dt="2024-11-12T17:28:31.498" v="132" actId="14100"/>
        <pc:sldMkLst>
          <pc:docMk/>
          <pc:sldMk cId="3865605948" sldId="269"/>
        </pc:sldMkLst>
        <pc:spChg chg="add mod">
          <ac:chgData name="Marc Thomas" userId="7a277b28-5628-4716-9d33-2bdb3c6b96c3" providerId="ADAL" clId="{D4A2D3DE-E4E5-4531-8E1E-C604BEE1750D}" dt="2024-11-12T17:26:17.195" v="118" actId="1035"/>
          <ac:spMkLst>
            <pc:docMk/>
            <pc:sldMk cId="3865605948" sldId="269"/>
            <ac:spMk id="2" creationId="{EDC4F2FD-CE12-D5CC-72E7-3E76C4C45C33}"/>
          </ac:spMkLst>
        </pc:spChg>
        <pc:spChg chg="mod">
          <ac:chgData name="Marc Thomas" userId="7a277b28-5628-4716-9d33-2bdb3c6b96c3" providerId="ADAL" clId="{D4A2D3DE-E4E5-4531-8E1E-C604BEE1750D}" dt="2024-11-12T17:28:31.498" v="132" actId="14100"/>
          <ac:spMkLst>
            <pc:docMk/>
            <pc:sldMk cId="3865605948" sldId="269"/>
            <ac:spMk id="3" creationId="{373827F3-F386-AA4E-80ED-D86DEF8C158D}"/>
          </ac:spMkLst>
        </pc:spChg>
        <pc:picChg chg="add mod">
          <ac:chgData name="Marc Thomas" userId="7a277b28-5628-4716-9d33-2bdb3c6b96c3" providerId="ADAL" clId="{D4A2D3DE-E4E5-4531-8E1E-C604BEE1750D}" dt="2024-11-12T17:26:17.195" v="118" actId="1035"/>
          <ac:picMkLst>
            <pc:docMk/>
            <pc:sldMk cId="3865605948" sldId="269"/>
            <ac:picMk id="1026" creationId="{D3AD5935-381C-E3AB-A9B1-BAE68A61B1DB}"/>
          </ac:picMkLst>
        </pc:picChg>
      </pc:sldChg>
      <pc:sldChg chg="addSp delSp modSp mod">
        <pc:chgData name="Marc Thomas" userId="7a277b28-5628-4716-9d33-2bdb3c6b96c3" providerId="ADAL" clId="{D4A2D3DE-E4E5-4531-8E1E-C604BEE1750D}" dt="2024-11-13T22:22:49.292" v="518" actId="22"/>
        <pc:sldMkLst>
          <pc:docMk/>
          <pc:sldMk cId="2727850971" sldId="270"/>
        </pc:sldMkLst>
        <pc:spChg chg="mod">
          <ac:chgData name="Marc Thomas" userId="7a277b28-5628-4716-9d33-2bdb3c6b96c3" providerId="ADAL" clId="{D4A2D3DE-E4E5-4531-8E1E-C604BEE1750D}" dt="2024-11-13T22:22:06.204" v="515" actId="14100"/>
          <ac:spMkLst>
            <pc:docMk/>
            <pc:sldMk cId="2727850971" sldId="270"/>
            <ac:spMk id="5" creationId="{1B07C49E-AFFC-EC46-8930-E4D428F5F943}"/>
          </ac:spMkLst>
        </pc:spChg>
        <pc:picChg chg="add del">
          <ac:chgData name="Marc Thomas" userId="7a277b28-5628-4716-9d33-2bdb3c6b96c3" providerId="ADAL" clId="{D4A2D3DE-E4E5-4531-8E1E-C604BEE1750D}" dt="2024-11-13T22:22:39.011" v="517" actId="22"/>
          <ac:picMkLst>
            <pc:docMk/>
            <pc:sldMk cId="2727850971" sldId="270"/>
            <ac:picMk id="6" creationId="{81E24E58-BB20-470F-D8F1-5AB8C4E48A32}"/>
          </ac:picMkLst>
        </pc:picChg>
        <pc:picChg chg="add">
          <ac:chgData name="Marc Thomas" userId="7a277b28-5628-4716-9d33-2bdb3c6b96c3" providerId="ADAL" clId="{D4A2D3DE-E4E5-4531-8E1E-C604BEE1750D}" dt="2024-11-13T22:22:49.292" v="518" actId="22"/>
          <ac:picMkLst>
            <pc:docMk/>
            <pc:sldMk cId="2727850971" sldId="270"/>
            <ac:picMk id="8" creationId="{529F7395-E8D6-BB1E-E861-DAA94F8920C6}"/>
          </ac:picMkLst>
        </pc:picChg>
      </pc:sldChg>
      <pc:sldChg chg="del">
        <pc:chgData name="Marc Thomas" userId="7a277b28-5628-4716-9d33-2bdb3c6b96c3" providerId="ADAL" clId="{D4A2D3DE-E4E5-4531-8E1E-C604BEE1750D}" dt="2024-11-12T17:17:07.722" v="62" actId="47"/>
        <pc:sldMkLst>
          <pc:docMk/>
          <pc:sldMk cId="148114319" sldId="276"/>
        </pc:sldMkLst>
      </pc:sldChg>
      <pc:sldChg chg="del">
        <pc:chgData name="Marc Thomas" userId="7a277b28-5628-4716-9d33-2bdb3c6b96c3" providerId="ADAL" clId="{D4A2D3DE-E4E5-4531-8E1E-C604BEE1750D}" dt="2024-11-12T17:17:07.722" v="62" actId="47"/>
        <pc:sldMkLst>
          <pc:docMk/>
          <pc:sldMk cId="321008965" sldId="277"/>
        </pc:sldMkLst>
      </pc:sldChg>
      <pc:sldChg chg="del">
        <pc:chgData name="Marc Thomas" userId="7a277b28-5628-4716-9d33-2bdb3c6b96c3" providerId="ADAL" clId="{D4A2D3DE-E4E5-4531-8E1E-C604BEE1750D}" dt="2024-11-12T17:17:07.722" v="62" actId="47"/>
        <pc:sldMkLst>
          <pc:docMk/>
          <pc:sldMk cId="1813711241" sldId="293"/>
        </pc:sldMkLst>
      </pc:sldChg>
      <pc:sldChg chg="addSp delSp modSp mod">
        <pc:chgData name="Marc Thomas" userId="7a277b28-5628-4716-9d33-2bdb3c6b96c3" providerId="ADAL" clId="{D4A2D3DE-E4E5-4531-8E1E-C604BEE1750D}" dt="2024-11-22T16:42:10.954" v="1013" actId="20577"/>
        <pc:sldMkLst>
          <pc:docMk/>
          <pc:sldMk cId="981671777" sldId="296"/>
        </pc:sldMkLst>
        <pc:spChg chg="mod">
          <ac:chgData name="Marc Thomas" userId="7a277b28-5628-4716-9d33-2bdb3c6b96c3" providerId="ADAL" clId="{D4A2D3DE-E4E5-4531-8E1E-C604BEE1750D}" dt="2024-11-22T15:19:05.426" v="952"/>
          <ac:spMkLst>
            <pc:docMk/>
            <pc:sldMk cId="981671777" sldId="296"/>
            <ac:spMk id="2" creationId="{54176327-8CC4-4356-8BBB-DC4965CE9857}"/>
          </ac:spMkLst>
        </pc:spChg>
        <pc:spChg chg="mod">
          <ac:chgData name="Marc Thomas" userId="7a277b28-5628-4716-9d33-2bdb3c6b96c3" providerId="ADAL" clId="{D4A2D3DE-E4E5-4531-8E1E-C604BEE1750D}" dt="2024-11-22T15:45:50.866" v="1002" actId="14100"/>
          <ac:spMkLst>
            <pc:docMk/>
            <pc:sldMk cId="981671777" sldId="296"/>
            <ac:spMk id="5" creationId="{85D9F803-CDBC-C74C-AF1B-2B5937D1C241}"/>
          </ac:spMkLst>
        </pc:spChg>
        <pc:spChg chg="add mod">
          <ac:chgData name="Marc Thomas" userId="7a277b28-5628-4716-9d33-2bdb3c6b96c3" providerId="ADAL" clId="{D4A2D3DE-E4E5-4531-8E1E-C604BEE1750D}" dt="2024-11-22T15:45:55.368" v="1003" actId="404"/>
          <ac:spMkLst>
            <pc:docMk/>
            <pc:sldMk cId="981671777" sldId="296"/>
            <ac:spMk id="10" creationId="{3349669B-F23E-B14B-F81D-72E7E639BE9F}"/>
          </ac:spMkLst>
        </pc:spChg>
        <pc:spChg chg="add mod">
          <ac:chgData name="Marc Thomas" userId="7a277b28-5628-4716-9d33-2bdb3c6b96c3" providerId="ADAL" clId="{D4A2D3DE-E4E5-4531-8E1E-C604BEE1750D}" dt="2024-11-22T16:42:10.954" v="1013" actId="20577"/>
          <ac:spMkLst>
            <pc:docMk/>
            <pc:sldMk cId="981671777" sldId="296"/>
            <ac:spMk id="13" creationId="{342AD34D-5697-11C9-4A71-9FF41BA885FA}"/>
          </ac:spMkLst>
        </pc:spChg>
        <pc:picChg chg="add del mod">
          <ac:chgData name="Marc Thomas" userId="7a277b28-5628-4716-9d33-2bdb3c6b96c3" providerId="ADAL" clId="{D4A2D3DE-E4E5-4531-8E1E-C604BEE1750D}" dt="2024-11-22T15:39:59.229" v="965" actId="478"/>
          <ac:picMkLst>
            <pc:docMk/>
            <pc:sldMk cId="981671777" sldId="296"/>
            <ac:picMk id="6" creationId="{6FB4405D-DA6F-5B22-E61B-956BC856AA05}"/>
          </ac:picMkLst>
        </pc:picChg>
        <pc:picChg chg="add mod">
          <ac:chgData name="Marc Thomas" userId="7a277b28-5628-4716-9d33-2bdb3c6b96c3" providerId="ADAL" clId="{D4A2D3DE-E4E5-4531-8E1E-C604BEE1750D}" dt="2024-11-22T15:43:04.641" v="991" actId="1076"/>
          <ac:picMkLst>
            <pc:docMk/>
            <pc:sldMk cId="981671777" sldId="296"/>
            <ac:picMk id="8" creationId="{62FB7CF0-7750-A95D-59DE-77EE4ADBE41B}"/>
          </ac:picMkLst>
        </pc:picChg>
        <pc:picChg chg="add mod">
          <ac:chgData name="Marc Thomas" userId="7a277b28-5628-4716-9d33-2bdb3c6b96c3" providerId="ADAL" clId="{D4A2D3DE-E4E5-4531-8E1E-C604BEE1750D}" dt="2024-11-22T15:45:44.790" v="1001" actId="14100"/>
          <ac:picMkLst>
            <pc:docMk/>
            <pc:sldMk cId="981671777" sldId="296"/>
            <ac:picMk id="12" creationId="{AF680245-FD04-4729-AE80-6D7270838873}"/>
          </ac:picMkLst>
        </pc:picChg>
      </pc:sldChg>
      <pc:sldChg chg="del">
        <pc:chgData name="Marc Thomas" userId="7a277b28-5628-4716-9d33-2bdb3c6b96c3" providerId="ADAL" clId="{D4A2D3DE-E4E5-4531-8E1E-C604BEE1750D}" dt="2024-11-12T17:17:07.722" v="62" actId="47"/>
        <pc:sldMkLst>
          <pc:docMk/>
          <pc:sldMk cId="280316088" sldId="299"/>
        </pc:sldMkLst>
      </pc:sldChg>
      <pc:sldChg chg="del">
        <pc:chgData name="Marc Thomas" userId="7a277b28-5628-4716-9d33-2bdb3c6b96c3" providerId="ADAL" clId="{D4A2D3DE-E4E5-4531-8E1E-C604BEE1750D}" dt="2024-11-12T17:17:07.722" v="62" actId="47"/>
        <pc:sldMkLst>
          <pc:docMk/>
          <pc:sldMk cId="1385553969" sldId="302"/>
        </pc:sldMkLst>
      </pc:sldChg>
      <pc:sldChg chg="del">
        <pc:chgData name="Marc Thomas" userId="7a277b28-5628-4716-9d33-2bdb3c6b96c3" providerId="ADAL" clId="{D4A2D3DE-E4E5-4531-8E1E-C604BEE1750D}" dt="2024-11-12T17:17:07.722" v="62" actId="47"/>
        <pc:sldMkLst>
          <pc:docMk/>
          <pc:sldMk cId="334532777" sldId="303"/>
        </pc:sldMkLst>
      </pc:sldChg>
      <pc:sldChg chg="addSp modSp mod">
        <pc:chgData name="Marc Thomas" userId="7a277b28-5628-4716-9d33-2bdb3c6b96c3" providerId="ADAL" clId="{D4A2D3DE-E4E5-4531-8E1E-C604BEE1750D}" dt="2024-11-12T17:59:18.683" v="184" actId="14100"/>
        <pc:sldMkLst>
          <pc:docMk/>
          <pc:sldMk cId="3869789237" sldId="304"/>
        </pc:sldMkLst>
        <pc:spChg chg="add mod">
          <ac:chgData name="Marc Thomas" userId="7a277b28-5628-4716-9d33-2bdb3c6b96c3" providerId="ADAL" clId="{D4A2D3DE-E4E5-4531-8E1E-C604BEE1750D}" dt="2024-11-12T17:52:10.884" v="172"/>
          <ac:spMkLst>
            <pc:docMk/>
            <pc:sldMk cId="3869789237" sldId="304"/>
            <ac:spMk id="2" creationId="{DA48D96E-373C-16D8-2B02-EAEACAAEADF6}"/>
          </ac:spMkLst>
        </pc:spChg>
        <pc:spChg chg="mod">
          <ac:chgData name="Marc Thomas" userId="7a277b28-5628-4716-9d33-2bdb3c6b96c3" providerId="ADAL" clId="{D4A2D3DE-E4E5-4531-8E1E-C604BEE1750D}" dt="2024-11-12T17:59:18.683" v="184" actId="14100"/>
          <ac:spMkLst>
            <pc:docMk/>
            <pc:sldMk cId="3869789237" sldId="304"/>
            <ac:spMk id="3" creationId="{373827F3-F386-AA4E-80ED-D86DEF8C158D}"/>
          </ac:spMkLst>
        </pc:spChg>
        <pc:picChg chg="add mod">
          <ac:chgData name="Marc Thomas" userId="7a277b28-5628-4716-9d33-2bdb3c6b96c3" providerId="ADAL" clId="{D4A2D3DE-E4E5-4531-8E1E-C604BEE1750D}" dt="2024-11-12T17:51:24.285" v="171" actId="1036"/>
          <ac:picMkLst>
            <pc:docMk/>
            <pc:sldMk cId="3869789237" sldId="304"/>
            <ac:picMk id="2050" creationId="{28742EA7-8993-799F-2584-6F6BE041CA2A}"/>
          </ac:picMkLst>
        </pc:picChg>
      </pc:sldChg>
      <pc:sldChg chg="addSp modSp mod">
        <pc:chgData name="Marc Thomas" userId="7a277b28-5628-4716-9d33-2bdb3c6b96c3" providerId="ADAL" clId="{D4A2D3DE-E4E5-4531-8E1E-C604BEE1750D}" dt="2024-11-12T18:09:28.194" v="227" actId="948"/>
        <pc:sldMkLst>
          <pc:docMk/>
          <pc:sldMk cId="80090182" sldId="305"/>
        </pc:sldMkLst>
        <pc:spChg chg="add">
          <ac:chgData name="Marc Thomas" userId="7a277b28-5628-4716-9d33-2bdb3c6b96c3" providerId="ADAL" clId="{D4A2D3DE-E4E5-4531-8E1E-C604BEE1750D}" dt="2024-11-12T18:06:26.762" v="189"/>
          <ac:spMkLst>
            <pc:docMk/>
            <pc:sldMk cId="80090182" sldId="305"/>
            <ac:spMk id="2" creationId="{A08B6274-E18D-3E4F-05B8-9A551689DB97}"/>
          </ac:spMkLst>
        </pc:spChg>
        <pc:spChg chg="mod">
          <ac:chgData name="Marc Thomas" userId="7a277b28-5628-4716-9d33-2bdb3c6b96c3" providerId="ADAL" clId="{D4A2D3DE-E4E5-4531-8E1E-C604BEE1750D}" dt="2024-11-12T18:09:28.194" v="227" actId="948"/>
          <ac:spMkLst>
            <pc:docMk/>
            <pc:sldMk cId="80090182" sldId="305"/>
            <ac:spMk id="3" creationId="{373827F3-F386-AA4E-80ED-D86DEF8C158D}"/>
          </ac:spMkLst>
        </pc:spChg>
        <pc:spChg chg="add">
          <ac:chgData name="Marc Thomas" userId="7a277b28-5628-4716-9d33-2bdb3c6b96c3" providerId="ADAL" clId="{D4A2D3DE-E4E5-4531-8E1E-C604BEE1750D}" dt="2024-11-12T18:06:30.836" v="190"/>
          <ac:spMkLst>
            <pc:docMk/>
            <pc:sldMk cId="80090182" sldId="305"/>
            <ac:spMk id="6" creationId="{0201CFD8-A827-FD58-7E9F-BB7B9E9463FA}"/>
          </ac:spMkLst>
        </pc:spChg>
        <pc:spChg chg="add mod">
          <ac:chgData name="Marc Thomas" userId="7a277b28-5628-4716-9d33-2bdb3c6b96c3" providerId="ADAL" clId="{D4A2D3DE-E4E5-4531-8E1E-C604BEE1750D}" dt="2024-11-12T18:09:08.552" v="225" actId="1076"/>
          <ac:spMkLst>
            <pc:docMk/>
            <pc:sldMk cId="80090182" sldId="305"/>
            <ac:spMk id="8" creationId="{1702C52D-7E82-9C85-0561-97BE49230FB0}"/>
          </ac:spMkLst>
        </pc:spChg>
        <pc:picChg chg="add mod">
          <ac:chgData name="Marc Thomas" userId="7a277b28-5628-4716-9d33-2bdb3c6b96c3" providerId="ADAL" clId="{D4A2D3DE-E4E5-4531-8E1E-C604BEE1750D}" dt="2024-11-12T18:09:03.859" v="224" actId="14100"/>
          <ac:picMkLst>
            <pc:docMk/>
            <pc:sldMk cId="80090182" sldId="305"/>
            <ac:picMk id="3074" creationId="{D1EF69B3-1BAB-1927-CF8F-45D52CFBECFF}"/>
          </ac:picMkLst>
        </pc:picChg>
      </pc:sldChg>
      <pc:sldChg chg="addSp modSp mod">
        <pc:chgData name="Marc Thomas" userId="7a277b28-5628-4716-9d33-2bdb3c6b96c3" providerId="ADAL" clId="{D4A2D3DE-E4E5-4531-8E1E-C604BEE1750D}" dt="2024-11-13T22:10:14.523" v="497" actId="14100"/>
        <pc:sldMkLst>
          <pc:docMk/>
          <pc:sldMk cId="3145340593" sldId="306"/>
        </pc:sldMkLst>
        <pc:spChg chg="add mod">
          <ac:chgData name="Marc Thomas" userId="7a277b28-5628-4716-9d33-2bdb3c6b96c3" providerId="ADAL" clId="{D4A2D3DE-E4E5-4531-8E1E-C604BEE1750D}" dt="2024-11-13T22:03:39.651" v="474" actId="1038"/>
          <ac:spMkLst>
            <pc:docMk/>
            <pc:sldMk cId="3145340593" sldId="306"/>
            <ac:spMk id="2" creationId="{0568AE8A-280B-BE43-E57F-D7B4ACFC16F7}"/>
          </ac:spMkLst>
        </pc:spChg>
        <pc:spChg chg="mod">
          <ac:chgData name="Marc Thomas" userId="7a277b28-5628-4716-9d33-2bdb3c6b96c3" providerId="ADAL" clId="{D4A2D3DE-E4E5-4531-8E1E-C604BEE1750D}" dt="2024-11-13T22:10:14.523" v="497" actId="14100"/>
          <ac:spMkLst>
            <pc:docMk/>
            <pc:sldMk cId="3145340593" sldId="306"/>
            <ac:spMk id="3" creationId="{373827F3-F386-AA4E-80ED-D86DEF8C158D}"/>
          </ac:spMkLst>
        </pc:spChg>
        <pc:picChg chg="add mod">
          <ac:chgData name="Marc Thomas" userId="7a277b28-5628-4716-9d33-2bdb3c6b96c3" providerId="ADAL" clId="{D4A2D3DE-E4E5-4531-8E1E-C604BEE1750D}" dt="2024-11-13T22:03:23.641" v="374" actId="1076"/>
          <ac:picMkLst>
            <pc:docMk/>
            <pc:sldMk cId="3145340593" sldId="306"/>
            <ac:picMk id="2050" creationId="{774800E6-5365-F7D5-83BF-E8A682270BAE}"/>
          </ac:picMkLst>
        </pc:picChg>
      </pc:sldChg>
      <pc:sldChg chg="addSp delSp modSp mod">
        <pc:chgData name="Marc Thomas" userId="7a277b28-5628-4716-9d33-2bdb3c6b96c3" providerId="ADAL" clId="{D4A2D3DE-E4E5-4531-8E1E-C604BEE1750D}" dt="2024-11-13T21:52:59.404" v="362" actId="22"/>
        <pc:sldMkLst>
          <pc:docMk/>
          <pc:sldMk cId="1106727586" sldId="307"/>
        </pc:sldMkLst>
        <pc:spChg chg="add mod">
          <ac:chgData name="Marc Thomas" userId="7a277b28-5628-4716-9d33-2bdb3c6b96c3" providerId="ADAL" clId="{D4A2D3DE-E4E5-4531-8E1E-C604BEE1750D}" dt="2024-11-13T21:45:24.231" v="328" actId="1037"/>
          <ac:spMkLst>
            <pc:docMk/>
            <pc:sldMk cId="1106727586" sldId="307"/>
            <ac:spMk id="2" creationId="{95F4E7B6-BFD7-16B9-9BF0-6CF74BCD6925}"/>
          </ac:spMkLst>
        </pc:spChg>
        <pc:spChg chg="mod">
          <ac:chgData name="Marc Thomas" userId="7a277b28-5628-4716-9d33-2bdb3c6b96c3" providerId="ADAL" clId="{D4A2D3DE-E4E5-4531-8E1E-C604BEE1750D}" dt="2024-11-13T21:52:09.282" v="360" actId="114"/>
          <ac:spMkLst>
            <pc:docMk/>
            <pc:sldMk cId="1106727586" sldId="307"/>
            <ac:spMk id="3" creationId="{373827F3-F386-AA4E-80ED-D86DEF8C158D}"/>
          </ac:spMkLst>
        </pc:spChg>
        <pc:spChg chg="add del">
          <ac:chgData name="Marc Thomas" userId="7a277b28-5628-4716-9d33-2bdb3c6b96c3" providerId="ADAL" clId="{D4A2D3DE-E4E5-4531-8E1E-C604BEE1750D}" dt="2024-11-13T21:52:59.404" v="362" actId="22"/>
          <ac:spMkLst>
            <pc:docMk/>
            <pc:sldMk cId="1106727586" sldId="307"/>
            <ac:spMk id="7" creationId="{5B27C291-1270-61D8-AD93-BE1434189D03}"/>
          </ac:spMkLst>
        </pc:spChg>
        <pc:picChg chg="add mod">
          <ac:chgData name="Marc Thomas" userId="7a277b28-5628-4716-9d33-2bdb3c6b96c3" providerId="ADAL" clId="{D4A2D3DE-E4E5-4531-8E1E-C604BEE1750D}" dt="2024-11-13T21:45:11.746" v="253" actId="1035"/>
          <ac:picMkLst>
            <pc:docMk/>
            <pc:sldMk cId="1106727586" sldId="307"/>
            <ac:picMk id="1026" creationId="{D14327F0-6ABA-11CF-548B-4599BD2E6FA1}"/>
          </ac:picMkLst>
        </pc:picChg>
      </pc:sldChg>
      <pc:sldChg chg="addSp modSp mod">
        <pc:chgData name="Marc Thomas" userId="7a277b28-5628-4716-9d33-2bdb3c6b96c3" providerId="ADAL" clId="{D4A2D3DE-E4E5-4531-8E1E-C604BEE1750D}" dt="2024-11-13T22:19:35.286" v="508" actId="14100"/>
        <pc:sldMkLst>
          <pc:docMk/>
          <pc:sldMk cId="706594483" sldId="308"/>
        </pc:sldMkLst>
        <pc:spChg chg="mod">
          <ac:chgData name="Marc Thomas" userId="7a277b28-5628-4716-9d33-2bdb3c6b96c3" providerId="ADAL" clId="{D4A2D3DE-E4E5-4531-8E1E-C604BEE1750D}" dt="2024-11-13T22:19:35.286" v="508" actId="14100"/>
          <ac:spMkLst>
            <pc:docMk/>
            <pc:sldMk cId="706594483" sldId="308"/>
            <ac:spMk id="3" creationId="{373827F3-F386-AA4E-80ED-D86DEF8C158D}"/>
          </ac:spMkLst>
        </pc:spChg>
        <pc:picChg chg="add mod">
          <ac:chgData name="Marc Thomas" userId="7a277b28-5628-4716-9d33-2bdb3c6b96c3" providerId="ADAL" clId="{D4A2D3DE-E4E5-4531-8E1E-C604BEE1750D}" dt="2024-11-13T22:16:28.628" v="500" actId="1076"/>
          <ac:picMkLst>
            <pc:docMk/>
            <pc:sldMk cId="706594483" sldId="308"/>
            <ac:picMk id="3074" creationId="{E4DA3A53-4960-A1EE-B004-B7C92AC23E8A}"/>
          </ac:picMkLst>
        </pc:picChg>
      </pc:sldChg>
      <pc:sldChg chg="addSp delSp modSp mod">
        <pc:chgData name="Marc Thomas" userId="7a277b28-5628-4716-9d33-2bdb3c6b96c3" providerId="ADAL" clId="{D4A2D3DE-E4E5-4531-8E1E-C604BEE1750D}" dt="2024-11-13T22:25:35.491" v="539" actId="27636"/>
        <pc:sldMkLst>
          <pc:docMk/>
          <pc:sldMk cId="1794738657" sldId="309"/>
        </pc:sldMkLst>
        <pc:spChg chg="add mod">
          <ac:chgData name="Marc Thomas" userId="7a277b28-5628-4716-9d33-2bdb3c6b96c3" providerId="ADAL" clId="{D4A2D3DE-E4E5-4531-8E1E-C604BEE1750D}" dt="2024-11-13T22:25:35.491" v="539" actId="27636"/>
          <ac:spMkLst>
            <pc:docMk/>
            <pc:sldMk cId="1794738657" sldId="309"/>
            <ac:spMk id="2" creationId="{14A5BCB1-4D64-C3E7-CDF5-DAF9F7536331}"/>
          </ac:spMkLst>
        </pc:spChg>
        <pc:spChg chg="del">
          <ac:chgData name="Marc Thomas" userId="7a277b28-5628-4716-9d33-2bdb3c6b96c3" providerId="ADAL" clId="{D4A2D3DE-E4E5-4531-8E1E-C604BEE1750D}" dt="2024-11-13T22:23:18.083" v="520" actId="478"/>
          <ac:spMkLst>
            <pc:docMk/>
            <pc:sldMk cId="1794738657" sldId="309"/>
            <ac:spMk id="5" creationId="{1B07C49E-AFFC-EC46-8930-E4D428F5F943}"/>
          </ac:spMkLst>
        </pc:spChg>
        <pc:picChg chg="add mod">
          <ac:chgData name="Marc Thomas" userId="7a277b28-5628-4716-9d33-2bdb3c6b96c3" providerId="ADAL" clId="{D4A2D3DE-E4E5-4531-8E1E-C604BEE1750D}" dt="2024-11-13T22:24:11.250" v="525" actId="1076"/>
          <ac:picMkLst>
            <pc:docMk/>
            <pc:sldMk cId="1794738657" sldId="309"/>
            <ac:picMk id="7" creationId="{481337E2-31CE-F2B0-85F2-35BAA2A2E382}"/>
          </ac:picMkLst>
        </pc:picChg>
      </pc:sldChg>
      <pc:sldChg chg="addSp delSp modSp mod">
        <pc:chgData name="Marc Thomas" userId="7a277b28-5628-4716-9d33-2bdb3c6b96c3" providerId="ADAL" clId="{D4A2D3DE-E4E5-4531-8E1E-C604BEE1750D}" dt="2024-11-13T22:30:59.747" v="586" actId="14100"/>
        <pc:sldMkLst>
          <pc:docMk/>
          <pc:sldMk cId="4010014743" sldId="310"/>
        </pc:sldMkLst>
        <pc:spChg chg="add mod">
          <ac:chgData name="Marc Thomas" userId="7a277b28-5628-4716-9d33-2bdb3c6b96c3" providerId="ADAL" clId="{D4A2D3DE-E4E5-4531-8E1E-C604BEE1750D}" dt="2024-11-13T22:30:59.747" v="586" actId="14100"/>
          <ac:spMkLst>
            <pc:docMk/>
            <pc:sldMk cId="4010014743" sldId="310"/>
            <ac:spMk id="2" creationId="{793ADA74-8E33-D986-3514-4E0EBCDCB8F6}"/>
          </ac:spMkLst>
        </pc:spChg>
        <pc:spChg chg="del">
          <ac:chgData name="Marc Thomas" userId="7a277b28-5628-4716-9d33-2bdb3c6b96c3" providerId="ADAL" clId="{D4A2D3DE-E4E5-4531-8E1E-C604BEE1750D}" dt="2024-11-13T22:27:11.486" v="541" actId="478"/>
          <ac:spMkLst>
            <pc:docMk/>
            <pc:sldMk cId="4010014743" sldId="310"/>
            <ac:spMk id="5" creationId="{1B07C49E-AFFC-EC46-8930-E4D428F5F943}"/>
          </ac:spMkLst>
        </pc:spChg>
        <pc:spChg chg="add del">
          <ac:chgData name="Marc Thomas" userId="7a277b28-5628-4716-9d33-2bdb3c6b96c3" providerId="ADAL" clId="{D4A2D3DE-E4E5-4531-8E1E-C604BEE1750D}" dt="2024-11-13T22:28:45.155" v="554" actId="478"/>
          <ac:spMkLst>
            <pc:docMk/>
            <pc:sldMk cId="4010014743" sldId="310"/>
            <ac:spMk id="7" creationId="{59F0B06A-4339-2282-AA76-BFCFE6F63A13}"/>
          </ac:spMkLst>
        </pc:spChg>
        <pc:picChg chg="add mod">
          <ac:chgData name="Marc Thomas" userId="7a277b28-5628-4716-9d33-2bdb3c6b96c3" providerId="ADAL" clId="{D4A2D3DE-E4E5-4531-8E1E-C604BEE1750D}" dt="2024-11-13T22:30:53.867" v="581" actId="1076"/>
          <ac:picMkLst>
            <pc:docMk/>
            <pc:sldMk cId="4010014743" sldId="310"/>
            <ac:picMk id="9" creationId="{BB9D20CD-B951-CF24-AB11-3E23F6930715}"/>
          </ac:picMkLst>
        </pc:picChg>
      </pc:sldChg>
      <pc:sldChg chg="addSp modSp mod">
        <pc:chgData name="Marc Thomas" userId="7a277b28-5628-4716-9d33-2bdb3c6b96c3" providerId="ADAL" clId="{D4A2D3DE-E4E5-4531-8E1E-C604BEE1750D}" dt="2024-11-13T22:47:30.070" v="617" actId="1076"/>
        <pc:sldMkLst>
          <pc:docMk/>
          <pc:sldMk cId="2735560525" sldId="311"/>
        </pc:sldMkLst>
        <pc:spChg chg="mod">
          <ac:chgData name="Marc Thomas" userId="7a277b28-5628-4716-9d33-2bdb3c6b96c3" providerId="ADAL" clId="{D4A2D3DE-E4E5-4531-8E1E-C604BEE1750D}" dt="2024-11-13T22:47:25.839" v="616" actId="255"/>
          <ac:spMkLst>
            <pc:docMk/>
            <pc:sldMk cId="2735560525" sldId="311"/>
            <ac:spMk id="5" creationId="{1B07C49E-AFFC-EC46-8930-E4D428F5F943}"/>
          </ac:spMkLst>
        </pc:spChg>
        <pc:picChg chg="add mod">
          <ac:chgData name="Marc Thomas" userId="7a277b28-5628-4716-9d33-2bdb3c6b96c3" providerId="ADAL" clId="{D4A2D3DE-E4E5-4531-8E1E-C604BEE1750D}" dt="2024-11-13T22:47:30.070" v="617" actId="1076"/>
          <ac:picMkLst>
            <pc:docMk/>
            <pc:sldMk cId="2735560525" sldId="311"/>
            <ac:picMk id="6" creationId="{9AEAD280-C1A7-CACE-F640-8D12C72F9815}"/>
          </ac:picMkLst>
        </pc:picChg>
      </pc:sldChg>
      <pc:sldChg chg="addSp delSp modSp mod">
        <pc:chgData name="Marc Thomas" userId="7a277b28-5628-4716-9d33-2bdb3c6b96c3" providerId="ADAL" clId="{D4A2D3DE-E4E5-4531-8E1E-C604BEE1750D}" dt="2024-11-13T22:53:04.904" v="620" actId="1076"/>
        <pc:sldMkLst>
          <pc:docMk/>
          <pc:sldMk cId="1434679925" sldId="312"/>
        </pc:sldMkLst>
        <pc:spChg chg="mod">
          <ac:chgData name="Marc Thomas" userId="7a277b28-5628-4716-9d33-2bdb3c6b96c3" providerId="ADAL" clId="{D4A2D3DE-E4E5-4531-8E1E-C604BEE1750D}" dt="2024-11-13T22:47:08.166" v="615" actId="14100"/>
          <ac:spMkLst>
            <pc:docMk/>
            <pc:sldMk cId="1434679925" sldId="312"/>
            <ac:spMk id="5" creationId="{1B07C49E-AFFC-EC46-8930-E4D428F5F943}"/>
          </ac:spMkLst>
        </pc:spChg>
        <pc:picChg chg="add del mod">
          <ac:chgData name="Marc Thomas" userId="7a277b28-5628-4716-9d33-2bdb3c6b96c3" providerId="ADAL" clId="{D4A2D3DE-E4E5-4531-8E1E-C604BEE1750D}" dt="2024-11-13T22:52:52.952" v="618" actId="478"/>
          <ac:picMkLst>
            <pc:docMk/>
            <pc:sldMk cId="1434679925" sldId="312"/>
            <ac:picMk id="6" creationId="{28C8A67E-4F1C-7133-5F30-3A7E2CCDA4F4}"/>
          </ac:picMkLst>
        </pc:picChg>
        <pc:picChg chg="add mod">
          <ac:chgData name="Marc Thomas" userId="7a277b28-5628-4716-9d33-2bdb3c6b96c3" providerId="ADAL" clId="{D4A2D3DE-E4E5-4531-8E1E-C604BEE1750D}" dt="2024-11-13T22:53:04.904" v="620" actId="1076"/>
          <ac:picMkLst>
            <pc:docMk/>
            <pc:sldMk cId="1434679925" sldId="312"/>
            <ac:picMk id="8" creationId="{F2C72A28-B48B-E25C-6498-67E73A89B2A3}"/>
          </ac:picMkLst>
        </pc:picChg>
      </pc:sldChg>
      <pc:sldChg chg="addSp modSp mod">
        <pc:chgData name="Marc Thomas" userId="7a277b28-5628-4716-9d33-2bdb3c6b96c3" providerId="ADAL" clId="{D4A2D3DE-E4E5-4531-8E1E-C604BEE1750D}" dt="2024-11-13T23:00:52.346" v="642" actId="1076"/>
        <pc:sldMkLst>
          <pc:docMk/>
          <pc:sldMk cId="1756972646" sldId="313"/>
        </pc:sldMkLst>
        <pc:spChg chg="mod">
          <ac:chgData name="Marc Thomas" userId="7a277b28-5628-4716-9d33-2bdb3c6b96c3" providerId="ADAL" clId="{D4A2D3DE-E4E5-4531-8E1E-C604BEE1750D}" dt="2024-11-13T23:00:24.672" v="640" actId="12"/>
          <ac:spMkLst>
            <pc:docMk/>
            <pc:sldMk cId="1756972646" sldId="313"/>
            <ac:spMk id="5" creationId="{1B07C49E-AFFC-EC46-8930-E4D428F5F943}"/>
          </ac:spMkLst>
        </pc:spChg>
        <pc:picChg chg="add mod">
          <ac:chgData name="Marc Thomas" userId="7a277b28-5628-4716-9d33-2bdb3c6b96c3" providerId="ADAL" clId="{D4A2D3DE-E4E5-4531-8E1E-C604BEE1750D}" dt="2024-11-13T23:00:52.346" v="642" actId="1076"/>
          <ac:picMkLst>
            <pc:docMk/>
            <pc:sldMk cId="1756972646" sldId="313"/>
            <ac:picMk id="6" creationId="{6D418D16-9DBB-4FC9-A3FB-987D5986F5D6}"/>
          </ac:picMkLst>
        </pc:picChg>
      </pc:sldChg>
      <pc:sldChg chg="addSp modSp mod">
        <pc:chgData name="Marc Thomas" userId="7a277b28-5628-4716-9d33-2bdb3c6b96c3" providerId="ADAL" clId="{D4A2D3DE-E4E5-4531-8E1E-C604BEE1750D}" dt="2024-11-13T22:59:00.018" v="630" actId="1076"/>
        <pc:sldMkLst>
          <pc:docMk/>
          <pc:sldMk cId="639399535" sldId="314"/>
        </pc:sldMkLst>
        <pc:spChg chg="mod">
          <ac:chgData name="Marc Thomas" userId="7a277b28-5628-4716-9d33-2bdb3c6b96c3" providerId="ADAL" clId="{D4A2D3DE-E4E5-4531-8E1E-C604BEE1750D}" dt="2024-11-13T22:53:41.464" v="627" actId="6549"/>
          <ac:spMkLst>
            <pc:docMk/>
            <pc:sldMk cId="639399535" sldId="314"/>
            <ac:spMk id="5" creationId="{1B07C49E-AFFC-EC46-8930-E4D428F5F943}"/>
          </ac:spMkLst>
        </pc:spChg>
        <pc:picChg chg="add mod">
          <ac:chgData name="Marc Thomas" userId="7a277b28-5628-4716-9d33-2bdb3c6b96c3" providerId="ADAL" clId="{D4A2D3DE-E4E5-4531-8E1E-C604BEE1750D}" dt="2024-11-13T22:59:00.018" v="630" actId="1076"/>
          <ac:picMkLst>
            <pc:docMk/>
            <pc:sldMk cId="639399535" sldId="314"/>
            <ac:picMk id="3" creationId="{DF5CD070-F339-E96A-0E09-1EF96EB06EE0}"/>
          </ac:picMkLst>
        </pc:picChg>
      </pc:sldChg>
      <pc:sldChg chg="addSp modSp mod">
        <pc:chgData name="Marc Thomas" userId="7a277b28-5628-4716-9d33-2bdb3c6b96c3" providerId="ADAL" clId="{D4A2D3DE-E4E5-4531-8E1E-C604BEE1750D}" dt="2024-11-13T23:02:33.929" v="655" actId="1076"/>
        <pc:sldMkLst>
          <pc:docMk/>
          <pc:sldMk cId="3566646398" sldId="315"/>
        </pc:sldMkLst>
        <pc:spChg chg="mod">
          <ac:chgData name="Marc Thomas" userId="7a277b28-5628-4716-9d33-2bdb3c6b96c3" providerId="ADAL" clId="{D4A2D3DE-E4E5-4531-8E1E-C604BEE1750D}" dt="2024-11-13T23:02:27.545" v="652" actId="14100"/>
          <ac:spMkLst>
            <pc:docMk/>
            <pc:sldMk cId="3566646398" sldId="315"/>
            <ac:spMk id="5" creationId="{1B07C49E-AFFC-EC46-8930-E4D428F5F943}"/>
          </ac:spMkLst>
        </pc:spChg>
        <pc:picChg chg="add mod">
          <ac:chgData name="Marc Thomas" userId="7a277b28-5628-4716-9d33-2bdb3c6b96c3" providerId="ADAL" clId="{D4A2D3DE-E4E5-4531-8E1E-C604BEE1750D}" dt="2024-11-13T23:02:33.929" v="655" actId="1076"/>
          <ac:picMkLst>
            <pc:docMk/>
            <pc:sldMk cId="3566646398" sldId="315"/>
            <ac:picMk id="6" creationId="{A5830E87-576B-0742-5AB8-1E10F06A7617}"/>
          </ac:picMkLst>
        </pc:picChg>
      </pc:sldChg>
      <pc:sldChg chg="addSp delSp modSp mod">
        <pc:chgData name="Marc Thomas" userId="7a277b28-5628-4716-9d33-2bdb3c6b96c3" providerId="ADAL" clId="{D4A2D3DE-E4E5-4531-8E1E-C604BEE1750D}" dt="2024-11-13T23:10:01.413" v="735" actId="1076"/>
        <pc:sldMkLst>
          <pc:docMk/>
          <pc:sldMk cId="1398439132" sldId="316"/>
        </pc:sldMkLst>
        <pc:spChg chg="mod">
          <ac:chgData name="Marc Thomas" userId="7a277b28-5628-4716-9d33-2bdb3c6b96c3" providerId="ADAL" clId="{D4A2D3DE-E4E5-4531-8E1E-C604BEE1750D}" dt="2024-11-13T23:07:05.485" v="691" actId="20577"/>
          <ac:spMkLst>
            <pc:docMk/>
            <pc:sldMk cId="1398439132" sldId="316"/>
            <ac:spMk id="5" creationId="{1B07C49E-AFFC-EC46-8930-E4D428F5F943}"/>
          </ac:spMkLst>
        </pc:spChg>
        <pc:picChg chg="add del mod">
          <ac:chgData name="Marc Thomas" userId="7a277b28-5628-4716-9d33-2bdb3c6b96c3" providerId="ADAL" clId="{D4A2D3DE-E4E5-4531-8E1E-C604BEE1750D}" dt="2024-11-13T23:09:54.201" v="732" actId="478"/>
          <ac:picMkLst>
            <pc:docMk/>
            <pc:sldMk cId="1398439132" sldId="316"/>
            <ac:picMk id="6" creationId="{180EA9FF-3D94-AA72-8223-03441FA183DB}"/>
          </ac:picMkLst>
        </pc:picChg>
        <pc:picChg chg="add mod">
          <ac:chgData name="Marc Thomas" userId="7a277b28-5628-4716-9d33-2bdb3c6b96c3" providerId="ADAL" clId="{D4A2D3DE-E4E5-4531-8E1E-C604BEE1750D}" dt="2024-11-13T23:10:01.413" v="735" actId="1076"/>
          <ac:picMkLst>
            <pc:docMk/>
            <pc:sldMk cId="1398439132" sldId="316"/>
            <ac:picMk id="8" creationId="{5061D631-C07E-AE6D-821C-BB0FCB6F580C}"/>
          </ac:picMkLst>
        </pc:picChg>
      </pc:sldChg>
      <pc:sldChg chg="addSp delSp modSp mod">
        <pc:chgData name="Marc Thomas" userId="7a277b28-5628-4716-9d33-2bdb3c6b96c3" providerId="ADAL" clId="{D4A2D3DE-E4E5-4531-8E1E-C604BEE1750D}" dt="2024-11-13T23:09:35.212" v="731" actId="1076"/>
        <pc:sldMkLst>
          <pc:docMk/>
          <pc:sldMk cId="3975168428" sldId="317"/>
        </pc:sldMkLst>
        <pc:spChg chg="mod">
          <ac:chgData name="Marc Thomas" userId="7a277b28-5628-4716-9d33-2bdb3c6b96c3" providerId="ADAL" clId="{D4A2D3DE-E4E5-4531-8E1E-C604BEE1750D}" dt="2024-11-13T23:08:24.985" v="724" actId="12"/>
          <ac:spMkLst>
            <pc:docMk/>
            <pc:sldMk cId="3975168428" sldId="317"/>
            <ac:spMk id="5" creationId="{1B07C49E-AFFC-EC46-8930-E4D428F5F943}"/>
          </ac:spMkLst>
        </pc:spChg>
        <pc:picChg chg="add del">
          <ac:chgData name="Marc Thomas" userId="7a277b28-5628-4716-9d33-2bdb3c6b96c3" providerId="ADAL" clId="{D4A2D3DE-E4E5-4531-8E1E-C604BEE1750D}" dt="2024-11-13T23:09:18.876" v="726" actId="478"/>
          <ac:picMkLst>
            <pc:docMk/>
            <pc:sldMk cId="3975168428" sldId="317"/>
            <ac:picMk id="6" creationId="{6031EC80-59DB-1058-45BF-2227139C5617}"/>
          </ac:picMkLst>
        </pc:picChg>
        <pc:picChg chg="add mod">
          <ac:chgData name="Marc Thomas" userId="7a277b28-5628-4716-9d33-2bdb3c6b96c3" providerId="ADAL" clId="{D4A2D3DE-E4E5-4531-8E1E-C604BEE1750D}" dt="2024-11-13T23:09:35.212" v="731" actId="1076"/>
          <ac:picMkLst>
            <pc:docMk/>
            <pc:sldMk cId="3975168428" sldId="317"/>
            <ac:picMk id="8" creationId="{7DEC3515-EF68-BD4E-B94E-5A917C365A9E}"/>
          </ac:picMkLst>
        </pc:picChg>
      </pc:sldChg>
      <pc:sldChg chg="del">
        <pc:chgData name="Marc Thomas" userId="7a277b28-5628-4716-9d33-2bdb3c6b96c3" providerId="ADAL" clId="{D4A2D3DE-E4E5-4531-8E1E-C604BEE1750D}" dt="2024-11-22T15:41:02.217" v="969" actId="47"/>
        <pc:sldMkLst>
          <pc:docMk/>
          <pc:sldMk cId="239597884" sldId="318"/>
        </pc:sldMkLst>
      </pc:sldChg>
      <pc:sldChg chg="addSp delSp modSp mod">
        <pc:chgData name="Marc Thomas" userId="7a277b28-5628-4716-9d33-2bdb3c6b96c3" providerId="ADAL" clId="{D4A2D3DE-E4E5-4531-8E1E-C604BEE1750D}" dt="2024-11-22T20:31:29.259" v="1288" actId="208"/>
        <pc:sldMkLst>
          <pc:docMk/>
          <pc:sldMk cId="232499080" sldId="319"/>
        </pc:sldMkLst>
        <pc:spChg chg="add">
          <ac:chgData name="Marc Thomas" userId="7a277b28-5628-4716-9d33-2bdb3c6b96c3" providerId="ADAL" clId="{D4A2D3DE-E4E5-4531-8E1E-C604BEE1750D}" dt="2024-11-22T18:59:54.471" v="1110"/>
          <ac:spMkLst>
            <pc:docMk/>
            <pc:sldMk cId="232499080" sldId="319"/>
            <ac:spMk id="2" creationId="{D3E5E0F0-7A77-9088-DBEF-C8EB15865867}"/>
          </ac:spMkLst>
        </pc:spChg>
        <pc:spChg chg="mod">
          <ac:chgData name="Marc Thomas" userId="7a277b28-5628-4716-9d33-2bdb3c6b96c3" providerId="ADAL" clId="{D4A2D3DE-E4E5-4531-8E1E-C604BEE1750D}" dt="2024-11-22T19:07:02.858" v="1232" actId="113"/>
          <ac:spMkLst>
            <pc:docMk/>
            <pc:sldMk cId="232499080" sldId="319"/>
            <ac:spMk id="5" creationId="{85D9F803-CDBC-C74C-AF1B-2B5937D1C241}"/>
          </ac:spMkLst>
        </pc:spChg>
        <pc:spChg chg="mod">
          <ac:chgData name="Marc Thomas" userId="7a277b28-5628-4716-9d33-2bdb3c6b96c3" providerId="ADAL" clId="{D4A2D3DE-E4E5-4531-8E1E-C604BEE1750D}" dt="2024-11-22T18:58:00.700" v="1026" actId="20577"/>
          <ac:spMkLst>
            <pc:docMk/>
            <pc:sldMk cId="232499080" sldId="319"/>
            <ac:spMk id="8" creationId="{34C97452-C78A-4701-B8AB-ABFE63D5BEDE}"/>
          </ac:spMkLst>
        </pc:spChg>
        <pc:spChg chg="add mod ord">
          <ac:chgData name="Marc Thomas" userId="7a277b28-5628-4716-9d33-2bdb3c6b96c3" providerId="ADAL" clId="{D4A2D3DE-E4E5-4531-8E1E-C604BEE1750D}" dt="2024-11-22T19:08:16.813" v="1250" actId="1076"/>
          <ac:spMkLst>
            <pc:docMk/>
            <pc:sldMk cId="232499080" sldId="319"/>
            <ac:spMk id="9" creationId="{24AC1325-379C-1B23-8F66-4CB9DD9AA1F3}"/>
          </ac:spMkLst>
        </pc:spChg>
        <pc:spChg chg="add mod">
          <ac:chgData name="Marc Thomas" userId="7a277b28-5628-4716-9d33-2bdb3c6b96c3" providerId="ADAL" clId="{D4A2D3DE-E4E5-4531-8E1E-C604BEE1750D}" dt="2024-11-22T19:08:56.784" v="1261" actId="1076"/>
          <ac:spMkLst>
            <pc:docMk/>
            <pc:sldMk cId="232499080" sldId="319"/>
            <ac:spMk id="14" creationId="{CDA55488-196A-8D70-2277-39C8448AC119}"/>
          </ac:spMkLst>
        </pc:spChg>
        <pc:spChg chg="add mod">
          <ac:chgData name="Marc Thomas" userId="7a277b28-5628-4716-9d33-2bdb3c6b96c3" providerId="ADAL" clId="{D4A2D3DE-E4E5-4531-8E1E-C604BEE1750D}" dt="2024-11-22T19:09:48.590" v="1274" actId="1076"/>
          <ac:spMkLst>
            <pc:docMk/>
            <pc:sldMk cId="232499080" sldId="319"/>
            <ac:spMk id="16" creationId="{5C9380FA-6219-D474-65FC-FD457520DCAD}"/>
          </ac:spMkLst>
        </pc:spChg>
        <pc:spChg chg="add mod">
          <ac:chgData name="Marc Thomas" userId="7a277b28-5628-4716-9d33-2bdb3c6b96c3" providerId="ADAL" clId="{D4A2D3DE-E4E5-4531-8E1E-C604BEE1750D}" dt="2024-11-22T20:31:15.740" v="1285" actId="208"/>
          <ac:spMkLst>
            <pc:docMk/>
            <pc:sldMk cId="232499080" sldId="319"/>
            <ac:spMk id="17" creationId="{8059C89F-FEDE-99B1-331F-EBC5D4F4E331}"/>
          </ac:spMkLst>
        </pc:spChg>
        <pc:spChg chg="add mod">
          <ac:chgData name="Marc Thomas" userId="7a277b28-5628-4716-9d33-2bdb3c6b96c3" providerId="ADAL" clId="{D4A2D3DE-E4E5-4531-8E1E-C604BEE1750D}" dt="2024-11-22T20:31:29.259" v="1288" actId="208"/>
          <ac:spMkLst>
            <pc:docMk/>
            <pc:sldMk cId="232499080" sldId="319"/>
            <ac:spMk id="18" creationId="{0D7310AF-6503-9157-BA4E-DD3142D2FD9E}"/>
          </ac:spMkLst>
        </pc:spChg>
        <pc:spChg chg="add mod">
          <ac:chgData name="Marc Thomas" userId="7a277b28-5628-4716-9d33-2bdb3c6b96c3" providerId="ADAL" clId="{D4A2D3DE-E4E5-4531-8E1E-C604BEE1750D}" dt="2024-11-22T20:31:24.908" v="1287" actId="208"/>
          <ac:spMkLst>
            <pc:docMk/>
            <pc:sldMk cId="232499080" sldId="319"/>
            <ac:spMk id="19" creationId="{0B967C56-623D-E3F7-B68A-9A1F63247678}"/>
          </ac:spMkLst>
        </pc:spChg>
        <pc:picChg chg="add del mod">
          <ac:chgData name="Marc Thomas" userId="7a277b28-5628-4716-9d33-2bdb3c6b96c3" providerId="ADAL" clId="{D4A2D3DE-E4E5-4531-8E1E-C604BEE1750D}" dt="2024-11-22T19:03:46.814" v="1185" actId="478"/>
          <ac:picMkLst>
            <pc:docMk/>
            <pc:sldMk cId="232499080" sldId="319"/>
            <ac:picMk id="6" creationId="{04D4160E-0F7B-8849-DA1B-47A9DD476970}"/>
          </ac:picMkLst>
        </pc:picChg>
        <pc:picChg chg="add mod">
          <ac:chgData name="Marc Thomas" userId="7a277b28-5628-4716-9d33-2bdb3c6b96c3" providerId="ADAL" clId="{D4A2D3DE-E4E5-4531-8E1E-C604BEE1750D}" dt="2024-11-22T19:08:27.242" v="1253" actId="1076"/>
          <ac:picMkLst>
            <pc:docMk/>
            <pc:sldMk cId="232499080" sldId="319"/>
            <ac:picMk id="11" creationId="{154EDAD4-FB55-C0BB-2797-92069D91B906}"/>
          </ac:picMkLst>
        </pc:picChg>
        <pc:picChg chg="add mod">
          <ac:chgData name="Marc Thomas" userId="7a277b28-5628-4716-9d33-2bdb3c6b96c3" providerId="ADAL" clId="{D4A2D3DE-E4E5-4531-8E1E-C604BEE1750D}" dt="2024-11-22T19:09:45.026" v="1273" actId="1076"/>
          <ac:picMkLst>
            <pc:docMk/>
            <pc:sldMk cId="232499080" sldId="319"/>
            <ac:picMk id="13" creationId="{61BBEE24-A4D3-7739-3F2A-2A2BC5FDF980}"/>
          </ac:picMkLst>
        </pc:picChg>
      </pc:sldChg>
      <pc:sldChg chg="addSp modSp del mod">
        <pc:chgData name="Marc Thomas" userId="7a277b28-5628-4716-9d33-2bdb3c6b96c3" providerId="ADAL" clId="{D4A2D3DE-E4E5-4531-8E1E-C604BEE1750D}" dt="2024-11-22T14:50:12.424" v="773" actId="47"/>
        <pc:sldMkLst>
          <pc:docMk/>
          <pc:sldMk cId="700132931" sldId="322"/>
        </pc:sldMkLst>
        <pc:spChg chg="mod">
          <ac:chgData name="Marc Thomas" userId="7a277b28-5628-4716-9d33-2bdb3c6b96c3" providerId="ADAL" clId="{D4A2D3DE-E4E5-4531-8E1E-C604BEE1750D}" dt="2024-11-21T20:54:16.895" v="764"/>
          <ac:spMkLst>
            <pc:docMk/>
            <pc:sldMk cId="700132931" sldId="322"/>
            <ac:spMk id="5" creationId="{85D9F803-CDBC-C74C-AF1B-2B5937D1C241}"/>
          </ac:spMkLst>
        </pc:spChg>
        <pc:spChg chg="mod">
          <ac:chgData name="Marc Thomas" userId="7a277b28-5628-4716-9d33-2bdb3c6b96c3" providerId="ADAL" clId="{D4A2D3DE-E4E5-4531-8E1E-C604BEE1750D}" dt="2024-11-21T20:55:03.785" v="770" actId="403"/>
          <ac:spMkLst>
            <pc:docMk/>
            <pc:sldMk cId="700132931" sldId="322"/>
            <ac:spMk id="8" creationId="{9456A072-47A6-4424-9ABE-F398119040DD}"/>
          </ac:spMkLst>
        </pc:spChg>
        <pc:picChg chg="add mod">
          <ac:chgData name="Marc Thomas" userId="7a277b28-5628-4716-9d33-2bdb3c6b96c3" providerId="ADAL" clId="{D4A2D3DE-E4E5-4531-8E1E-C604BEE1750D}" dt="2024-11-21T20:48:44.509" v="758" actId="1076"/>
          <ac:picMkLst>
            <pc:docMk/>
            <pc:sldMk cId="700132931" sldId="322"/>
            <ac:picMk id="4" creationId="{0F90939C-35F6-7FCD-7CBF-89ADE5C423CA}"/>
          </ac:picMkLst>
        </pc:picChg>
      </pc:sldChg>
      <pc:sldChg chg="addSp delSp modSp mod">
        <pc:chgData name="Marc Thomas" userId="7a277b28-5628-4716-9d33-2bdb3c6b96c3" providerId="ADAL" clId="{D4A2D3DE-E4E5-4531-8E1E-C604BEE1750D}" dt="2024-11-22T22:07:32.806" v="1365" actId="478"/>
        <pc:sldMkLst>
          <pc:docMk/>
          <pc:sldMk cId="1866160706" sldId="323"/>
        </pc:sldMkLst>
        <pc:spChg chg="mod">
          <ac:chgData name="Marc Thomas" userId="7a277b28-5628-4716-9d33-2bdb3c6b96c3" providerId="ADAL" clId="{D4A2D3DE-E4E5-4531-8E1E-C604BEE1750D}" dt="2024-11-22T22:07:26.811" v="1362" actId="14100"/>
          <ac:spMkLst>
            <pc:docMk/>
            <pc:sldMk cId="1866160706" sldId="323"/>
            <ac:spMk id="5" creationId="{85D9F803-CDBC-C74C-AF1B-2B5937D1C241}"/>
          </ac:spMkLst>
        </pc:spChg>
        <pc:picChg chg="add mod">
          <ac:chgData name="Marc Thomas" userId="7a277b28-5628-4716-9d33-2bdb3c6b96c3" providerId="ADAL" clId="{D4A2D3DE-E4E5-4531-8E1E-C604BEE1750D}" dt="2024-11-22T22:03:32.609" v="1355" actId="1076"/>
          <ac:picMkLst>
            <pc:docMk/>
            <pc:sldMk cId="1866160706" sldId="323"/>
            <ac:picMk id="4" creationId="{A772367E-F1F9-A894-2422-D15D21C0A311}"/>
          </ac:picMkLst>
        </pc:picChg>
        <pc:picChg chg="add del mod">
          <ac:chgData name="Marc Thomas" userId="7a277b28-5628-4716-9d33-2bdb3c6b96c3" providerId="ADAL" clId="{D4A2D3DE-E4E5-4531-8E1E-C604BEE1750D}" dt="2024-11-22T22:07:32.806" v="1365" actId="478"/>
          <ac:picMkLst>
            <pc:docMk/>
            <pc:sldMk cId="1866160706" sldId="323"/>
            <ac:picMk id="7" creationId="{5AC887E5-CE7C-842F-06D6-97088C7330C1}"/>
          </ac:picMkLst>
        </pc:picChg>
      </pc:sldChg>
      <pc:sldChg chg="addSp delSp modSp mod">
        <pc:chgData name="Marc Thomas" userId="7a277b28-5628-4716-9d33-2bdb3c6b96c3" providerId="ADAL" clId="{D4A2D3DE-E4E5-4531-8E1E-C604BEE1750D}" dt="2024-11-22T22:27:20.752" v="1437" actId="20577"/>
        <pc:sldMkLst>
          <pc:docMk/>
          <pc:sldMk cId="252359608" sldId="324"/>
        </pc:sldMkLst>
        <pc:spChg chg="mod">
          <ac:chgData name="Marc Thomas" userId="7a277b28-5628-4716-9d33-2bdb3c6b96c3" providerId="ADAL" clId="{D4A2D3DE-E4E5-4531-8E1E-C604BEE1750D}" dt="2024-11-22T22:27:20.752" v="1437" actId="20577"/>
          <ac:spMkLst>
            <pc:docMk/>
            <pc:sldMk cId="252359608" sldId="324"/>
            <ac:spMk id="5" creationId="{85D9F803-CDBC-C74C-AF1B-2B5937D1C241}"/>
          </ac:spMkLst>
        </pc:spChg>
        <pc:picChg chg="add del mod">
          <ac:chgData name="Marc Thomas" userId="7a277b28-5628-4716-9d33-2bdb3c6b96c3" providerId="ADAL" clId="{D4A2D3DE-E4E5-4531-8E1E-C604BEE1750D}" dt="2024-11-22T22:26:32.520" v="1407" actId="478"/>
          <ac:picMkLst>
            <pc:docMk/>
            <pc:sldMk cId="252359608" sldId="324"/>
            <ac:picMk id="4" creationId="{518096B6-6FD8-855F-C0DD-8CACB12DA1FB}"/>
          </ac:picMkLst>
        </pc:picChg>
        <pc:picChg chg="add mod">
          <ac:chgData name="Marc Thomas" userId="7a277b28-5628-4716-9d33-2bdb3c6b96c3" providerId="ADAL" clId="{D4A2D3DE-E4E5-4531-8E1E-C604BEE1750D}" dt="2024-11-22T22:26:38.924" v="1410" actId="1076"/>
          <ac:picMkLst>
            <pc:docMk/>
            <pc:sldMk cId="252359608" sldId="324"/>
            <ac:picMk id="7" creationId="{F067FD21-B7E1-988F-5FC8-471A186733C1}"/>
          </ac:picMkLst>
        </pc:picChg>
      </pc:sldChg>
      <pc:sldChg chg="addSp delSp modSp mod">
        <pc:chgData name="Marc Thomas" userId="7a277b28-5628-4716-9d33-2bdb3c6b96c3" providerId="ADAL" clId="{D4A2D3DE-E4E5-4531-8E1E-C604BEE1750D}" dt="2024-11-12T17:13:29.072" v="54" actId="478"/>
        <pc:sldMkLst>
          <pc:docMk/>
          <pc:sldMk cId="1277611629" sldId="327"/>
        </pc:sldMkLst>
        <pc:spChg chg="add mod">
          <ac:chgData name="Marc Thomas" userId="7a277b28-5628-4716-9d33-2bdb3c6b96c3" providerId="ADAL" clId="{D4A2D3DE-E4E5-4531-8E1E-C604BEE1750D}" dt="2024-11-12T17:13:26.781" v="53" actId="1076"/>
          <ac:spMkLst>
            <pc:docMk/>
            <pc:sldMk cId="1277611629" sldId="327"/>
            <ac:spMk id="3" creationId="{6F2E3C1A-BC15-7E09-7234-B7AA7E3F2BC5}"/>
          </ac:spMkLst>
        </pc:spChg>
        <pc:spChg chg="del mod">
          <ac:chgData name="Marc Thomas" userId="7a277b28-5628-4716-9d33-2bdb3c6b96c3" providerId="ADAL" clId="{D4A2D3DE-E4E5-4531-8E1E-C604BEE1750D}" dt="2024-11-12T17:13:29.072" v="54" actId="478"/>
          <ac:spMkLst>
            <pc:docMk/>
            <pc:sldMk cId="1277611629" sldId="327"/>
            <ac:spMk id="6" creationId="{2C36AF9D-A911-994B-90EA-013D4CDA5604}"/>
          </ac:spMkLst>
        </pc:spChg>
      </pc:sldChg>
      <pc:sldChg chg="del">
        <pc:chgData name="Marc Thomas" userId="7a277b28-5628-4716-9d33-2bdb3c6b96c3" providerId="ADAL" clId="{D4A2D3DE-E4E5-4531-8E1E-C604BEE1750D}" dt="2024-11-12T17:16:36.199" v="58" actId="47"/>
        <pc:sldMkLst>
          <pc:docMk/>
          <pc:sldMk cId="724038033" sldId="330"/>
        </pc:sldMkLst>
      </pc:sldChg>
      <pc:sldChg chg="del">
        <pc:chgData name="Marc Thomas" userId="7a277b28-5628-4716-9d33-2bdb3c6b96c3" providerId="ADAL" clId="{D4A2D3DE-E4E5-4531-8E1E-C604BEE1750D}" dt="2024-11-12T17:16:39.242" v="59" actId="47"/>
        <pc:sldMkLst>
          <pc:docMk/>
          <pc:sldMk cId="1980221439" sldId="331"/>
        </pc:sldMkLst>
      </pc:sldChg>
      <pc:sldChg chg="del">
        <pc:chgData name="Marc Thomas" userId="7a277b28-5628-4716-9d33-2bdb3c6b96c3" providerId="ADAL" clId="{D4A2D3DE-E4E5-4531-8E1E-C604BEE1750D}" dt="2024-11-12T17:16:40.704" v="60" actId="47"/>
        <pc:sldMkLst>
          <pc:docMk/>
          <pc:sldMk cId="2560061391" sldId="332"/>
        </pc:sldMkLst>
      </pc:sldChg>
      <pc:sldChg chg="add del">
        <pc:chgData name="Marc Thomas" userId="7a277b28-5628-4716-9d33-2bdb3c6b96c3" providerId="ADAL" clId="{D4A2D3DE-E4E5-4531-8E1E-C604BEE1750D}" dt="2024-11-12T17:16:12.844" v="56"/>
        <pc:sldMkLst>
          <pc:docMk/>
          <pc:sldMk cId="1448601857" sldId="333"/>
        </pc:sldMkLst>
      </pc:sldChg>
      <pc:sldChg chg="add">
        <pc:chgData name="Marc Thomas" userId="7a277b28-5628-4716-9d33-2bdb3c6b96c3" providerId="ADAL" clId="{D4A2D3DE-E4E5-4531-8E1E-C604BEE1750D}" dt="2024-11-12T17:16:24.117" v="57"/>
        <pc:sldMkLst>
          <pc:docMk/>
          <pc:sldMk cId="3271037373" sldId="333"/>
        </pc:sldMkLst>
      </pc:sldChg>
      <pc:sldChg chg="add">
        <pc:chgData name="Marc Thomas" userId="7a277b28-5628-4716-9d33-2bdb3c6b96c3" providerId="ADAL" clId="{D4A2D3DE-E4E5-4531-8E1E-C604BEE1750D}" dt="2024-11-12T17:16:24.117" v="57"/>
        <pc:sldMkLst>
          <pc:docMk/>
          <pc:sldMk cId="3305932084" sldId="334"/>
        </pc:sldMkLst>
      </pc:sldChg>
      <pc:sldChg chg="add del">
        <pc:chgData name="Marc Thomas" userId="7a277b28-5628-4716-9d33-2bdb3c6b96c3" providerId="ADAL" clId="{D4A2D3DE-E4E5-4531-8E1E-C604BEE1750D}" dt="2024-11-12T17:16:12.844" v="56"/>
        <pc:sldMkLst>
          <pc:docMk/>
          <pc:sldMk cId="3478530077" sldId="334"/>
        </pc:sldMkLst>
      </pc:sldChg>
      <pc:sldChg chg="add del">
        <pc:chgData name="Marc Thomas" userId="7a277b28-5628-4716-9d33-2bdb3c6b96c3" providerId="ADAL" clId="{D4A2D3DE-E4E5-4531-8E1E-C604BEE1750D}" dt="2024-11-12T17:16:24.117" v="57"/>
        <pc:sldMkLst>
          <pc:docMk/>
          <pc:sldMk cId="2984720532" sldId="335"/>
        </pc:sldMkLst>
      </pc:sldChg>
      <pc:sldChg chg="add del">
        <pc:chgData name="Marc Thomas" userId="7a277b28-5628-4716-9d33-2bdb3c6b96c3" providerId="ADAL" clId="{D4A2D3DE-E4E5-4531-8E1E-C604BEE1750D}" dt="2024-11-12T17:16:12.844" v="56"/>
        <pc:sldMkLst>
          <pc:docMk/>
          <pc:sldMk cId="767232665" sldId="336"/>
        </pc:sldMkLst>
      </pc:sldChg>
      <pc:sldChg chg="add">
        <pc:chgData name="Marc Thomas" userId="7a277b28-5628-4716-9d33-2bdb3c6b96c3" providerId="ADAL" clId="{D4A2D3DE-E4E5-4531-8E1E-C604BEE1750D}" dt="2024-11-12T17:16:24.117" v="57"/>
        <pc:sldMkLst>
          <pc:docMk/>
          <pc:sldMk cId="2390682524" sldId="336"/>
        </pc:sldMkLst>
      </pc:sldChg>
      <pc:sldChg chg="add del">
        <pc:chgData name="Marc Thomas" userId="7a277b28-5628-4716-9d33-2bdb3c6b96c3" providerId="ADAL" clId="{D4A2D3DE-E4E5-4531-8E1E-C604BEE1750D}" dt="2024-11-12T17:16:24.117" v="57"/>
        <pc:sldMkLst>
          <pc:docMk/>
          <pc:sldMk cId="3977461187" sldId="337"/>
        </pc:sldMkLst>
      </pc:sldChg>
      <pc:sldChg chg="add">
        <pc:chgData name="Marc Thomas" userId="7a277b28-5628-4716-9d33-2bdb3c6b96c3" providerId="ADAL" clId="{D4A2D3DE-E4E5-4531-8E1E-C604BEE1750D}" dt="2024-11-12T17:16:57.157" v="61"/>
        <pc:sldMkLst>
          <pc:docMk/>
          <pc:sldMk cId="4038681863" sldId="338"/>
        </pc:sldMkLst>
      </pc:sldChg>
      <pc:sldChg chg="add">
        <pc:chgData name="Marc Thomas" userId="7a277b28-5628-4716-9d33-2bdb3c6b96c3" providerId="ADAL" clId="{D4A2D3DE-E4E5-4531-8E1E-C604BEE1750D}" dt="2024-11-12T17:16:57.157" v="61"/>
        <pc:sldMkLst>
          <pc:docMk/>
          <pc:sldMk cId="4180248440" sldId="339"/>
        </pc:sldMkLst>
      </pc:sldChg>
      <pc:sldChg chg="add">
        <pc:chgData name="Marc Thomas" userId="7a277b28-5628-4716-9d33-2bdb3c6b96c3" providerId="ADAL" clId="{D4A2D3DE-E4E5-4531-8E1E-C604BEE1750D}" dt="2024-11-12T17:16:57.157" v="61"/>
        <pc:sldMkLst>
          <pc:docMk/>
          <pc:sldMk cId="1918809557" sldId="340"/>
        </pc:sldMkLst>
      </pc:sldChg>
      <pc:sldChg chg="add">
        <pc:chgData name="Marc Thomas" userId="7a277b28-5628-4716-9d33-2bdb3c6b96c3" providerId="ADAL" clId="{D4A2D3DE-E4E5-4531-8E1E-C604BEE1750D}" dt="2024-11-12T17:16:57.157" v="61"/>
        <pc:sldMkLst>
          <pc:docMk/>
          <pc:sldMk cId="556966711" sldId="341"/>
        </pc:sldMkLst>
      </pc:sldChg>
      <pc:sldChg chg="add">
        <pc:chgData name="Marc Thomas" userId="7a277b28-5628-4716-9d33-2bdb3c6b96c3" providerId="ADAL" clId="{D4A2D3DE-E4E5-4531-8E1E-C604BEE1750D}" dt="2024-11-12T17:16:57.157" v="61"/>
        <pc:sldMkLst>
          <pc:docMk/>
          <pc:sldMk cId="2168620022" sldId="342"/>
        </pc:sldMkLst>
      </pc:sldChg>
      <pc:sldChg chg="add">
        <pc:chgData name="Marc Thomas" userId="7a277b28-5628-4716-9d33-2bdb3c6b96c3" providerId="ADAL" clId="{D4A2D3DE-E4E5-4531-8E1E-C604BEE1750D}" dt="2024-11-12T17:16:57.157" v="61"/>
        <pc:sldMkLst>
          <pc:docMk/>
          <pc:sldMk cId="3345613301" sldId="343"/>
        </pc:sldMkLst>
      </pc:sldChg>
      <pc:sldChg chg="add">
        <pc:chgData name="Marc Thomas" userId="7a277b28-5628-4716-9d33-2bdb3c6b96c3" providerId="ADAL" clId="{D4A2D3DE-E4E5-4531-8E1E-C604BEE1750D}" dt="2024-11-12T17:16:57.157" v="61"/>
        <pc:sldMkLst>
          <pc:docMk/>
          <pc:sldMk cId="347112422" sldId="344"/>
        </pc:sldMkLst>
      </pc:sldChg>
      <pc:sldChg chg="modSp add mod">
        <pc:chgData name="Marc Thomas" userId="7a277b28-5628-4716-9d33-2bdb3c6b96c3" providerId="ADAL" clId="{D4A2D3DE-E4E5-4531-8E1E-C604BEE1750D}" dt="2024-11-13T21:54:25.429" v="368" actId="20577"/>
        <pc:sldMkLst>
          <pc:docMk/>
          <pc:sldMk cId="944718412" sldId="345"/>
        </pc:sldMkLst>
        <pc:spChg chg="mod">
          <ac:chgData name="Marc Thomas" userId="7a277b28-5628-4716-9d33-2bdb3c6b96c3" providerId="ADAL" clId="{D4A2D3DE-E4E5-4531-8E1E-C604BEE1750D}" dt="2024-11-13T21:54:25.429" v="368" actId="20577"/>
          <ac:spMkLst>
            <pc:docMk/>
            <pc:sldMk cId="944718412" sldId="345"/>
            <ac:spMk id="2" creationId="{EC71F852-B96F-7FF9-7FCC-116A16A557CF}"/>
          </ac:spMkLst>
        </pc:spChg>
      </pc:sldChg>
      <pc:sldChg chg="addSp delSp modSp add mod">
        <pc:chgData name="Marc Thomas" userId="7a277b28-5628-4716-9d33-2bdb3c6b96c3" providerId="ADAL" clId="{D4A2D3DE-E4E5-4531-8E1E-C604BEE1750D}" dt="2024-11-13T21:54:30.924" v="370"/>
        <pc:sldMkLst>
          <pc:docMk/>
          <pc:sldMk cId="2194949300" sldId="346"/>
        </pc:sldMkLst>
        <pc:spChg chg="del">
          <ac:chgData name="Marc Thomas" userId="7a277b28-5628-4716-9d33-2bdb3c6b96c3" providerId="ADAL" clId="{D4A2D3DE-E4E5-4531-8E1E-C604BEE1750D}" dt="2024-11-13T21:54:30.651" v="369" actId="478"/>
          <ac:spMkLst>
            <pc:docMk/>
            <pc:sldMk cId="2194949300" sldId="346"/>
            <ac:spMk id="2" creationId="{1FA37344-F1FB-4FBF-E12C-C8F074E17C2D}"/>
          </ac:spMkLst>
        </pc:spChg>
        <pc:spChg chg="add mod">
          <ac:chgData name="Marc Thomas" userId="7a277b28-5628-4716-9d33-2bdb3c6b96c3" providerId="ADAL" clId="{D4A2D3DE-E4E5-4531-8E1E-C604BEE1750D}" dt="2024-11-13T21:54:30.924" v="370"/>
          <ac:spMkLst>
            <pc:docMk/>
            <pc:sldMk cId="2194949300" sldId="346"/>
            <ac:spMk id="6" creationId="{83F31C47-3BCD-C8B3-A3CD-17847041FD35}"/>
          </ac:spMkLst>
        </pc:spChg>
      </pc:sldChg>
      <pc:sldChg chg="addSp modSp add">
        <pc:chgData name="Marc Thomas" userId="7a277b28-5628-4716-9d33-2bdb3c6b96c3" providerId="ADAL" clId="{D4A2D3DE-E4E5-4531-8E1E-C604BEE1750D}" dt="2024-11-13T21:54:34.289" v="371"/>
        <pc:sldMkLst>
          <pc:docMk/>
          <pc:sldMk cId="742907893" sldId="347"/>
        </pc:sldMkLst>
        <pc:spChg chg="add mod">
          <ac:chgData name="Marc Thomas" userId="7a277b28-5628-4716-9d33-2bdb3c6b96c3" providerId="ADAL" clId="{D4A2D3DE-E4E5-4531-8E1E-C604BEE1750D}" dt="2024-11-13T21:54:34.289" v="371"/>
          <ac:spMkLst>
            <pc:docMk/>
            <pc:sldMk cId="742907893" sldId="347"/>
            <ac:spMk id="2" creationId="{036217B0-74C1-9DAD-1B6F-E7CA97E2DDD7}"/>
          </ac:spMkLst>
        </pc:spChg>
      </pc:sldChg>
      <pc:sldChg chg="add">
        <pc:chgData name="Marc Thomas" userId="7a277b28-5628-4716-9d33-2bdb3c6b96c3" providerId="ADAL" clId="{D4A2D3DE-E4E5-4531-8E1E-C604BEE1750D}" dt="2024-11-12T17:16:57.157" v="61"/>
        <pc:sldMkLst>
          <pc:docMk/>
          <pc:sldMk cId="3613089260" sldId="348"/>
        </pc:sldMkLst>
      </pc:sldChg>
      <pc:sldChg chg="add">
        <pc:chgData name="Marc Thomas" userId="7a277b28-5628-4716-9d33-2bdb3c6b96c3" providerId="ADAL" clId="{D4A2D3DE-E4E5-4531-8E1E-C604BEE1750D}" dt="2024-11-12T17:16:57.157" v="61"/>
        <pc:sldMkLst>
          <pc:docMk/>
          <pc:sldMk cId="3874523600" sldId="349"/>
        </pc:sldMkLst>
      </pc:sldChg>
      <pc:sldChg chg="modSp add mod">
        <pc:chgData name="Marc Thomas" userId="7a277b28-5628-4716-9d33-2bdb3c6b96c3" providerId="ADAL" clId="{D4A2D3DE-E4E5-4531-8E1E-C604BEE1750D}" dt="2024-11-13T21:13:53.502" v="235" actId="20577"/>
        <pc:sldMkLst>
          <pc:docMk/>
          <pc:sldMk cId="3663784762" sldId="350"/>
        </pc:sldMkLst>
        <pc:graphicFrameChg chg="modGraphic">
          <ac:chgData name="Marc Thomas" userId="7a277b28-5628-4716-9d33-2bdb3c6b96c3" providerId="ADAL" clId="{D4A2D3DE-E4E5-4531-8E1E-C604BEE1750D}" dt="2024-11-13T21:13:53.502" v="235" actId="20577"/>
          <ac:graphicFrameMkLst>
            <pc:docMk/>
            <pc:sldMk cId="3663784762" sldId="350"/>
            <ac:graphicFrameMk id="7" creationId="{5A648BC3-9B5B-ABB9-8079-8DBE63A63C8F}"/>
          </ac:graphicFrameMkLst>
        </pc:graphicFrameChg>
      </pc:sldChg>
      <pc:sldChg chg="add">
        <pc:chgData name="Marc Thomas" userId="7a277b28-5628-4716-9d33-2bdb3c6b96c3" providerId="ADAL" clId="{D4A2D3DE-E4E5-4531-8E1E-C604BEE1750D}" dt="2024-11-12T17:16:57.157" v="61"/>
        <pc:sldMkLst>
          <pc:docMk/>
          <pc:sldMk cId="3041857058" sldId="351"/>
        </pc:sldMkLst>
      </pc:sldChg>
      <pc:sldChg chg="add">
        <pc:chgData name="Marc Thomas" userId="7a277b28-5628-4716-9d33-2bdb3c6b96c3" providerId="ADAL" clId="{D4A2D3DE-E4E5-4531-8E1E-C604BEE1750D}" dt="2024-11-12T17:16:57.157" v="61"/>
        <pc:sldMkLst>
          <pc:docMk/>
          <pc:sldMk cId="2152505680" sldId="352"/>
        </pc:sldMkLst>
      </pc:sldChg>
      <pc:sldChg chg="add">
        <pc:chgData name="Marc Thomas" userId="7a277b28-5628-4716-9d33-2bdb3c6b96c3" providerId="ADAL" clId="{D4A2D3DE-E4E5-4531-8E1E-C604BEE1750D}" dt="2024-11-12T17:16:57.157" v="61"/>
        <pc:sldMkLst>
          <pc:docMk/>
          <pc:sldMk cId="1423566827" sldId="353"/>
        </pc:sldMkLst>
      </pc:sldChg>
      <pc:sldChg chg="addSp delSp modSp add mod setBg">
        <pc:chgData name="Marc Thomas" userId="7a277b28-5628-4716-9d33-2bdb3c6b96c3" providerId="ADAL" clId="{D4A2D3DE-E4E5-4531-8E1E-C604BEE1750D}" dt="2024-11-22T15:02:15.623" v="951" actId="403"/>
        <pc:sldMkLst>
          <pc:docMk/>
          <pc:sldMk cId="1710021285" sldId="354"/>
        </pc:sldMkLst>
        <pc:spChg chg="mod">
          <ac:chgData name="Marc Thomas" userId="7a277b28-5628-4716-9d33-2bdb3c6b96c3" providerId="ADAL" clId="{D4A2D3DE-E4E5-4531-8E1E-C604BEE1750D}" dt="2024-11-22T15:02:15.623" v="951" actId="403"/>
          <ac:spMkLst>
            <pc:docMk/>
            <pc:sldMk cId="1710021285" sldId="354"/>
            <ac:spMk id="5" creationId="{95A712FB-200F-6A4E-9E21-AADFC899949F}"/>
          </ac:spMkLst>
        </pc:spChg>
        <pc:spChg chg="add mod">
          <ac:chgData name="Marc Thomas" userId="7a277b28-5628-4716-9d33-2bdb3c6b96c3" providerId="ADAL" clId="{D4A2D3DE-E4E5-4531-8E1E-C604BEE1750D}" dt="2024-11-22T14:54:49.047" v="796" actId="14100"/>
          <ac:spMkLst>
            <pc:docMk/>
            <pc:sldMk cId="1710021285" sldId="354"/>
            <ac:spMk id="12" creationId="{642326FE-2B2A-D84E-5154-CAE325A37AFA}"/>
          </ac:spMkLst>
        </pc:spChg>
        <pc:spChg chg="add mod">
          <ac:chgData name="Marc Thomas" userId="7a277b28-5628-4716-9d33-2bdb3c6b96c3" providerId="ADAL" clId="{D4A2D3DE-E4E5-4531-8E1E-C604BEE1750D}" dt="2024-11-22T14:56:09.811" v="797" actId="571"/>
          <ac:spMkLst>
            <pc:docMk/>
            <pc:sldMk cId="1710021285" sldId="354"/>
            <ac:spMk id="13" creationId="{81FBA5C6-7F3A-DA2F-7F93-25979289672D}"/>
          </ac:spMkLst>
        </pc:spChg>
        <pc:picChg chg="mod">
          <ac:chgData name="Marc Thomas" userId="7a277b28-5628-4716-9d33-2bdb3c6b96c3" providerId="ADAL" clId="{D4A2D3DE-E4E5-4531-8E1E-C604BEE1750D}" dt="2024-11-22T14:50:48.814" v="774" actId="14100"/>
          <ac:picMkLst>
            <pc:docMk/>
            <pc:sldMk cId="1710021285" sldId="354"/>
            <ac:picMk id="4" creationId="{51C53316-E5EF-BC50-A7DF-3C83B2E1ABE9}"/>
          </ac:picMkLst>
        </pc:picChg>
        <pc:picChg chg="add mod">
          <ac:chgData name="Marc Thomas" userId="7a277b28-5628-4716-9d33-2bdb3c6b96c3" providerId="ADAL" clId="{D4A2D3DE-E4E5-4531-8E1E-C604BEE1750D}" dt="2024-11-22T15:01:31.286" v="941" actId="208"/>
          <ac:picMkLst>
            <pc:docMk/>
            <pc:sldMk cId="1710021285" sldId="354"/>
            <ac:picMk id="6" creationId="{36C008C0-E7E0-DB34-0F81-AF7158556D39}"/>
          </ac:picMkLst>
        </pc:picChg>
        <pc:picChg chg="add del mod">
          <ac:chgData name="Marc Thomas" userId="7a277b28-5628-4716-9d33-2bdb3c6b96c3" providerId="ADAL" clId="{D4A2D3DE-E4E5-4531-8E1E-C604BEE1750D}" dt="2024-11-22T14:54:17.136" v="787" actId="478"/>
          <ac:picMkLst>
            <pc:docMk/>
            <pc:sldMk cId="1710021285" sldId="354"/>
            <ac:picMk id="9" creationId="{A92A5278-46D7-DCE9-356F-856DEFC5F460}"/>
          </ac:picMkLst>
        </pc:picChg>
        <pc:picChg chg="add mod">
          <ac:chgData name="Marc Thomas" userId="7a277b28-5628-4716-9d33-2bdb3c6b96c3" providerId="ADAL" clId="{D4A2D3DE-E4E5-4531-8E1E-C604BEE1750D}" dt="2024-11-22T15:01:28.534" v="939" actId="1582"/>
          <ac:picMkLst>
            <pc:docMk/>
            <pc:sldMk cId="1710021285" sldId="354"/>
            <ac:picMk id="11" creationId="{E8DAC616-9E54-60AE-F918-994144316500}"/>
          </ac:picMkLst>
        </pc:picChg>
      </pc:sldChg>
      <pc:sldChg chg="addSp delSp modSp add mod setBg">
        <pc:chgData name="Marc Thomas" userId="7a277b28-5628-4716-9d33-2bdb3c6b96c3" providerId="ADAL" clId="{D4A2D3DE-E4E5-4531-8E1E-C604BEE1750D}" dt="2024-11-22T22:06:59.882" v="1360" actId="1076"/>
        <pc:sldMkLst>
          <pc:docMk/>
          <pc:sldMk cId="2020611928" sldId="355"/>
        </pc:sldMkLst>
        <pc:spChg chg="mod">
          <ac:chgData name="Marc Thomas" userId="7a277b28-5628-4716-9d33-2bdb3c6b96c3" providerId="ADAL" clId="{D4A2D3DE-E4E5-4531-8E1E-C604BEE1750D}" dt="2024-11-22T20:53:44.053" v="1343" actId="123"/>
          <ac:spMkLst>
            <pc:docMk/>
            <pc:sldMk cId="2020611928" sldId="355"/>
            <ac:spMk id="5" creationId="{85D9F803-CDBC-C74C-AF1B-2B5937D1C241}"/>
          </ac:spMkLst>
        </pc:spChg>
        <pc:spChg chg="mod">
          <ac:chgData name="Marc Thomas" userId="7a277b28-5628-4716-9d33-2bdb3c6b96c3" providerId="ADAL" clId="{D4A2D3DE-E4E5-4531-8E1E-C604BEE1750D}" dt="2024-11-22T20:37:22.510" v="1291"/>
          <ac:spMkLst>
            <pc:docMk/>
            <pc:sldMk cId="2020611928" sldId="355"/>
            <ac:spMk id="8" creationId="{9456A072-47A6-4424-9ABE-F398119040DD}"/>
          </ac:spMkLst>
        </pc:spChg>
        <pc:picChg chg="add del mod">
          <ac:chgData name="Marc Thomas" userId="7a277b28-5628-4716-9d33-2bdb3c6b96c3" providerId="ADAL" clId="{D4A2D3DE-E4E5-4531-8E1E-C604BEE1750D}" dt="2024-11-22T20:52:21.767" v="1309" actId="478"/>
          <ac:picMkLst>
            <pc:docMk/>
            <pc:sldMk cId="2020611928" sldId="355"/>
            <ac:picMk id="4" creationId="{710E7F92-E011-A1BF-9B79-F82B066B8BED}"/>
          </ac:picMkLst>
        </pc:picChg>
        <pc:picChg chg="add del mod">
          <ac:chgData name="Marc Thomas" userId="7a277b28-5628-4716-9d33-2bdb3c6b96c3" providerId="ADAL" clId="{D4A2D3DE-E4E5-4531-8E1E-C604BEE1750D}" dt="2024-11-22T22:02:50.182" v="1347" actId="478"/>
          <ac:picMkLst>
            <pc:docMk/>
            <pc:sldMk cId="2020611928" sldId="355"/>
            <ac:picMk id="7" creationId="{4D720731-9D4C-8B76-A5C4-0072FD8C26FE}"/>
          </ac:picMkLst>
        </pc:picChg>
        <pc:picChg chg="add mod">
          <ac:chgData name="Marc Thomas" userId="7a277b28-5628-4716-9d33-2bdb3c6b96c3" providerId="ADAL" clId="{D4A2D3DE-E4E5-4531-8E1E-C604BEE1750D}" dt="2024-11-22T22:02:54.820" v="1349" actId="1076"/>
          <ac:picMkLst>
            <pc:docMk/>
            <pc:sldMk cId="2020611928" sldId="355"/>
            <ac:picMk id="10" creationId="{F994B643-D931-08C3-A511-77BE725D0038}"/>
          </ac:picMkLst>
        </pc:picChg>
        <pc:picChg chg="add mod">
          <ac:chgData name="Marc Thomas" userId="7a277b28-5628-4716-9d33-2bdb3c6b96c3" providerId="ADAL" clId="{D4A2D3DE-E4E5-4531-8E1E-C604BEE1750D}" dt="2024-11-22T22:06:59.882" v="1360" actId="1076"/>
          <ac:picMkLst>
            <pc:docMk/>
            <pc:sldMk cId="2020611928" sldId="355"/>
            <ac:picMk id="12" creationId="{7172D052-FDFD-02A6-7922-8789D284D6BF}"/>
          </ac:picMkLst>
        </pc:pic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11/22/2024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jpeg>
</file>

<file path=ppt/media/image34.png>
</file>

<file path=ppt/media/image35.png>
</file>

<file path=ppt/media/image36.png>
</file>

<file path=ppt/media/image37.png>
</file>

<file path=ppt/media/image38.jpeg>
</file>

<file path=ppt/media/image39.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3164219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824523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23</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53</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11/22/2024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hyperlink" Target="https://github.com/marcthomas2710/Applied-Data-Science-Capstone_Marc_THOMA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1/jupyter-labs-spacex-data-collection-api_EXECUTED.ipynb"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1/jupyter-labs-webscraping_EXECUTED.ipynb"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1/labs-jupyter-spacex-Data%20wrangling_EXECUTED.ipynb"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arcthomas2710/Applied-Data-Science-Capstone_Marc_THOMAS/blob/main/Module_1/labs-jupyter-spacex-Data%20wrangling_EXECUTED.ipynb"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arcthomas2710/Applied-Data-Science-Capstone_Marc_THOMAS/blob/main/Module_2/edadataviz_EXECUTED_V2.ipynb"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2/edadataviz_EXECUTED_V2.ipynb"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hyperlink" Target="https://github.com/marcthomas2710/Applied-Data-Science-Capstone_Marc_THOMAS/blob/main/Module_2/edadataviz_EXECUTED_V2.ipynb" TargetMode="Externa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2/jupyter-labs-eda-sql-coursera_sqllite_EXECUTED.ipynb" TargetMode="Externa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2/jupyter-labs-eda-sql-coursera_sqllite_EXECUTED.ipynb"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3/lab_jupyter_launch_site_location_EXECUTED.ipynb" TargetMode="Externa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3/Ploty%20Dash/spacex_dash_app.py" TargetMode="Externa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4/SpaceX_Machine%20Learning%20Prediction_Part_5_EXECUTED.ipynb" TargetMode="Externa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1.xml"/><Relationship Id="rId4" Type="http://schemas.openxmlformats.org/officeDocument/2006/relationships/image" Target="../media/image28.png"/></Relationships>
</file>

<file path=ppt/slides/_rels/slide4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4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8.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45.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39.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
        <p:nvSpPr>
          <p:cNvPr id="3" name="TextBox 2">
            <a:extLst>
              <a:ext uri="{FF2B5EF4-FFF2-40B4-BE49-F238E27FC236}">
                <a16:creationId xmlns:a16="http://schemas.microsoft.com/office/drawing/2014/main" id="{6F2E3C1A-BC15-7E09-7234-B7AA7E3F2BC5}"/>
              </a:ext>
            </a:extLst>
          </p:cNvPr>
          <p:cNvSpPr txBox="1"/>
          <p:nvPr/>
        </p:nvSpPr>
        <p:spPr>
          <a:xfrm>
            <a:off x="1039877" y="5300986"/>
            <a:ext cx="10112246" cy="92333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Marc THOMAS</a:t>
            </a:r>
          </a:p>
          <a:p>
            <a:r>
              <a:rPr lang="en-US" dirty="0">
                <a:solidFill>
                  <a:schemeClr val="bg2"/>
                </a:solidFill>
                <a:latin typeface="Abadi" panose="020B0604020104020204" pitchFamily="34" charset="0"/>
                <a:ea typeface="SF Pro" pitchFamily="2" charset="0"/>
                <a:cs typeface="SF Pro" pitchFamily="2" charset="0"/>
              </a:rPr>
              <a:t>November 3</a:t>
            </a:r>
            <a:r>
              <a:rPr lang="en-US" baseline="30000" dirty="0">
                <a:solidFill>
                  <a:schemeClr val="bg2"/>
                </a:solidFill>
                <a:latin typeface="Abadi" panose="020B0604020104020204" pitchFamily="34" charset="0"/>
                <a:ea typeface="SF Pro" pitchFamily="2" charset="0"/>
                <a:cs typeface="SF Pro" pitchFamily="2" charset="0"/>
              </a:rPr>
              <a:t>rd</a:t>
            </a:r>
            <a:r>
              <a:rPr lang="en-US" dirty="0">
                <a:solidFill>
                  <a:schemeClr val="bg2"/>
                </a:solidFill>
                <a:latin typeface="Abadi" panose="020B0604020104020204" pitchFamily="34" charset="0"/>
                <a:ea typeface="SF Pro" pitchFamily="2" charset="0"/>
                <a:cs typeface="SF Pro" pitchFamily="2" charset="0"/>
              </a:rPr>
              <a:t> 2024</a:t>
            </a:r>
          </a:p>
          <a:p>
            <a:r>
              <a:rPr lang="en-US" dirty="0">
                <a:solidFill>
                  <a:schemeClr val="bg2"/>
                </a:solidFill>
                <a:highlight>
                  <a:srgbClr val="F2F4F8"/>
                </a:highlight>
                <a:latin typeface="Abadi"/>
                <a:ea typeface="SF Pro" pitchFamily="2" charset="0"/>
                <a:cs typeface="SF Pro" pitchFamily="2" charset="0"/>
                <a:hlinkClick r:id="rId4"/>
              </a:rPr>
              <a:t>https://github.com/marcthomas2710/Applied-Data-Science-Capstone_Marc_THOMAS</a:t>
            </a:r>
            <a:r>
              <a:rPr lang="en-US" dirty="0">
                <a:solidFill>
                  <a:schemeClr val="bg2"/>
                </a:solidFill>
                <a:highlight>
                  <a:srgbClr val="F2F4F8"/>
                </a:highlight>
                <a:latin typeface="Abadi" panose="020B0604020104020204" pitchFamily="34" charset="0"/>
                <a:ea typeface="SF Pro" pitchFamily="2" charset="0"/>
                <a:cs typeface="SF Pro" pitchFamily="2" charset="0"/>
              </a:rPr>
              <a:t> </a:t>
            </a:r>
            <a:endParaRPr lang="en-US" dirty="0">
              <a:solidFill>
                <a:schemeClr val="bg2"/>
              </a:solidFill>
              <a:highlight>
                <a:srgbClr val="F2F4F8"/>
              </a:highlight>
              <a:latin typeface="Abadi"/>
              <a:ea typeface="SF Pro" pitchFamily="2" charset="0"/>
              <a:cs typeface="SF Pro" pitchFamily="2" charset="0"/>
            </a:endParaRP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8A6FB-1A6D-570F-5DFD-CD3293FBE06B}"/>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5523538-4587-4E77-E4E4-C6DF23C8BB2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D32B4013-D922-4606-28B6-AF49B55B89EB}"/>
              </a:ext>
            </a:extLst>
          </p:cNvPr>
          <p:cNvSpPr>
            <a:spLocks noGrp="1"/>
          </p:cNvSpPr>
          <p:nvPr>
            <p:ph idx="4294967295"/>
          </p:nvPr>
        </p:nvSpPr>
        <p:spPr>
          <a:xfrm>
            <a:off x="770011" y="1385955"/>
            <a:ext cx="10515600" cy="4933395"/>
          </a:xfrm>
          <a:prstGeom prst="rect">
            <a:avLst/>
          </a:prstGeom>
        </p:spPr>
        <p:txBody>
          <a:bodyPr/>
          <a:lstStyle/>
          <a:p>
            <a:pPr marL="0" indent="0" algn="just">
              <a:buNone/>
            </a:pPr>
            <a:r>
              <a:rPr lang="en-US" sz="1800" dirty="0"/>
              <a:t>To initiate our analysis, we employed a multi-faceted approach to data collection, leveraging both REST API and web scraping techniques.</a:t>
            </a:r>
          </a:p>
          <a:p>
            <a:pPr marL="0" indent="0" algn="just">
              <a:buNone/>
            </a:pPr>
            <a:r>
              <a:rPr lang="en-US" sz="1800" b="1" dirty="0"/>
              <a:t>REST API Data Acquisition</a:t>
            </a:r>
            <a:r>
              <a:rPr lang="en-US" sz="1800" dirty="0"/>
              <a:t>:</a:t>
            </a:r>
          </a:p>
          <a:p>
            <a:pPr marL="0" indent="0" algn="just">
              <a:buNone/>
            </a:pPr>
            <a:r>
              <a:rPr lang="en-US" sz="1800" dirty="0"/>
              <a:t>1. Data Fetching: We utilized HTTP GET requests to extract relevant data from the specified API endpoint.</a:t>
            </a:r>
          </a:p>
          <a:p>
            <a:pPr marL="0" indent="0" algn="just">
              <a:buNone/>
            </a:pPr>
            <a:r>
              <a:rPr lang="en-US" sz="1800" dirty="0"/>
              <a:t>2. Data Parsing: The raw JSON response was parsed and transformed into a structured Pandas DataFrame using the </a:t>
            </a:r>
            <a:r>
              <a:rPr lang="en-US" sz="1800" dirty="0" err="1"/>
              <a:t>json_normalize</a:t>
            </a:r>
            <a:r>
              <a:rPr lang="en-US" sz="1800" dirty="0"/>
              <a:t>() function.</a:t>
            </a:r>
          </a:p>
          <a:p>
            <a:pPr marL="0" indent="0" algn="just">
              <a:buNone/>
            </a:pPr>
            <a:r>
              <a:rPr lang="en-US" sz="1800" dirty="0"/>
              <a:t>3. Data Cleaning and Imputation: The DataFrame underwent rigorous cleaning, including handling missing values through appropriate imputation strategies.</a:t>
            </a:r>
          </a:p>
          <a:p>
            <a:pPr marL="0" indent="0" algn="just">
              <a:buNone/>
            </a:pPr>
            <a:r>
              <a:rPr lang="en-US" sz="1800" b="1" dirty="0"/>
              <a:t>Web Scraping Data Acquisition</a:t>
            </a:r>
            <a:r>
              <a:rPr lang="en-US" sz="1800" dirty="0"/>
              <a:t>:</a:t>
            </a:r>
          </a:p>
          <a:p>
            <a:pPr marL="0" indent="0" algn="just">
              <a:buNone/>
            </a:pPr>
            <a:r>
              <a:rPr lang="en-US" sz="1800" dirty="0"/>
              <a:t>1. </a:t>
            </a:r>
            <a:r>
              <a:rPr lang="en-US" sz="1800" u="sng" dirty="0"/>
              <a:t>HTML Parsing</a:t>
            </a:r>
            <a:r>
              <a:rPr lang="en-US" sz="1800" dirty="0"/>
              <a:t>: The BeautifulSoup library was employed to parse HTML tables containing launch records from Wikipedia.</a:t>
            </a:r>
          </a:p>
          <a:p>
            <a:pPr marL="0" indent="0" algn="just">
              <a:buNone/>
            </a:pPr>
            <a:r>
              <a:rPr lang="en-US" sz="1800" dirty="0"/>
              <a:t>2. </a:t>
            </a:r>
            <a:r>
              <a:rPr lang="en-US" sz="1800" u="sng" dirty="0"/>
              <a:t>Data Extraction</a:t>
            </a:r>
            <a:r>
              <a:rPr lang="en-US" sz="1800" dirty="0"/>
              <a:t>: Table data was extracted and converted into a Pandas DataFrame for subsequent analysis.</a:t>
            </a:r>
          </a:p>
          <a:p>
            <a:pPr marL="0" indent="0" algn="just">
              <a:buNone/>
            </a:pPr>
            <a:endParaRPr lang="en-US" sz="1800" dirty="0"/>
          </a:p>
          <a:p>
            <a:pPr marL="0" indent="0" algn="just">
              <a:buNone/>
            </a:pPr>
            <a:r>
              <a:rPr lang="en-US" sz="1800" dirty="0"/>
              <a:t>By combining these methods, we successfully acquired and prepared a comprehensive dataset ready for in-depth exploration and modeling.</a:t>
            </a:r>
          </a:p>
          <a:p>
            <a:pPr marL="0" indent="0" algn="just">
              <a:buNone/>
            </a:pPr>
            <a:endParaRPr lang="en-US" sz="1800" dirty="0"/>
          </a:p>
        </p:txBody>
      </p:sp>
      <p:sp>
        <p:nvSpPr>
          <p:cNvPr id="12" name="Title 1">
            <a:extLst>
              <a:ext uri="{FF2B5EF4-FFF2-40B4-BE49-F238E27FC236}">
                <a16:creationId xmlns:a16="http://schemas.microsoft.com/office/drawing/2014/main" id="{12A1AEA9-3570-610E-376A-4AEF87BD420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19188095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92288"/>
            <a:ext cx="10601251"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656336" y="6091012"/>
            <a:ext cx="10550524" cy="436569"/>
          </a:xfrm>
          <a:prstGeom prst="rect">
            <a:avLst/>
          </a:prstGeom>
        </p:spPr>
        <p:txBody>
          <a:bodyPr vert="horz" lIns="91440" tIns="45720" rIns="91440" bIns="45720" rtlCol="0" anchor="t">
            <a:noAutofit/>
          </a:bodyPr>
          <a:lstStyle/>
          <a:p>
            <a:pPr marL="0" indent="0">
              <a:lnSpc>
                <a:spcPct val="100000"/>
              </a:lnSpc>
              <a:spcBef>
                <a:spcPts val="1400"/>
              </a:spcBef>
              <a:buNone/>
            </a:pPr>
            <a:r>
              <a:rPr lang="en-US" sz="1200" dirty="0">
                <a:solidFill>
                  <a:schemeClr val="accent3">
                    <a:lumMod val="25000"/>
                  </a:schemeClr>
                </a:solidFill>
              </a:rPr>
              <a:t>GitHub URL of the completed SpaceX API calls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https://github.com/marcthomas2710/Applied-Data-Science-Capstone_Marc_THOMAS/blob/main/Module_1/jupyter-labs-spacex-data-collection-api_EXECUTED.ipynb</a:t>
            </a:r>
            <a:r>
              <a:rPr lang="en-US" sz="1200" dirty="0">
                <a:solidFill>
                  <a:srgbClr val="1C7DDB"/>
                </a:solidFill>
              </a:rPr>
              <a:t> </a:t>
            </a:r>
            <a:endParaRPr lang="en-US" sz="1200" dirty="0">
              <a:solidFill>
                <a:schemeClr val="accent3">
                  <a:lumMod val="25000"/>
                </a:schemeClr>
              </a:solidFill>
            </a:endParaRPr>
          </a:p>
          <a:p>
            <a:endParaRPr lang="en-US" sz="1200" dirty="0"/>
          </a:p>
          <a:p>
            <a:endParaRPr lang="en-US" sz="12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11" name="object 11">
            <a:extLst>
              <a:ext uri="{FF2B5EF4-FFF2-40B4-BE49-F238E27FC236}">
                <a16:creationId xmlns:a16="http://schemas.microsoft.com/office/drawing/2014/main" id="{3809E683-17F8-02A9-3CF7-BFB0891A5842}"/>
              </a:ext>
            </a:extLst>
          </p:cNvPr>
          <p:cNvSpPr/>
          <p:nvPr/>
        </p:nvSpPr>
        <p:spPr>
          <a:xfrm>
            <a:off x="964881" y="1909603"/>
            <a:ext cx="3862653"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479425" marR="5080" indent="-466725" algn="ctr">
              <a:lnSpc>
                <a:spcPts val="1639"/>
              </a:lnSpc>
              <a:spcBef>
                <a:spcPts val="285"/>
              </a:spcBef>
            </a:pPr>
            <a:r>
              <a:rPr lang="en-US" sz="1200" b="1" spc="-5" dirty="0">
                <a:solidFill>
                  <a:srgbClr val="FFFFFF"/>
                </a:solidFill>
                <a:cs typeface="Carlito"/>
              </a:rPr>
              <a:t>Request </a:t>
            </a:r>
            <a:r>
              <a:rPr lang="en-US" sz="1200" b="1" spc="-10" dirty="0">
                <a:solidFill>
                  <a:srgbClr val="FFFFFF"/>
                </a:solidFill>
                <a:cs typeface="Carlito"/>
              </a:rPr>
              <a:t>(Space</a:t>
            </a:r>
            <a:r>
              <a:rPr lang="en-US" sz="1200" b="1" spc="-240" dirty="0">
                <a:solidFill>
                  <a:srgbClr val="FFFFFF"/>
                </a:solidFill>
                <a:cs typeface="Carlito"/>
              </a:rPr>
              <a:t> </a:t>
            </a:r>
            <a:r>
              <a:rPr lang="en-US" sz="1200" b="1" dirty="0">
                <a:solidFill>
                  <a:srgbClr val="FFFFFF"/>
                </a:solidFill>
                <a:cs typeface="Carlito"/>
              </a:rPr>
              <a:t>X  APIs)</a:t>
            </a:r>
            <a:endParaRPr lang="en-US" sz="1200" b="1" dirty="0">
              <a:cs typeface="Carlito"/>
            </a:endParaRPr>
          </a:p>
        </p:txBody>
      </p:sp>
      <p:sp>
        <p:nvSpPr>
          <p:cNvPr id="59" name="Arrow: Right 58">
            <a:extLst>
              <a:ext uri="{FF2B5EF4-FFF2-40B4-BE49-F238E27FC236}">
                <a16:creationId xmlns:a16="http://schemas.microsoft.com/office/drawing/2014/main" id="{06B42A50-4628-2257-E66F-CFB001BFF0F2}"/>
              </a:ext>
            </a:extLst>
          </p:cNvPr>
          <p:cNvSpPr/>
          <p:nvPr/>
        </p:nvSpPr>
        <p:spPr>
          <a:xfrm rot="5400000">
            <a:off x="2775106" y="2208154"/>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Arrow: Right 60">
            <a:extLst>
              <a:ext uri="{FF2B5EF4-FFF2-40B4-BE49-F238E27FC236}">
                <a16:creationId xmlns:a16="http://schemas.microsoft.com/office/drawing/2014/main" id="{1E503DBA-036C-32BB-EB45-EA779D2924F7}"/>
              </a:ext>
            </a:extLst>
          </p:cNvPr>
          <p:cNvSpPr/>
          <p:nvPr/>
        </p:nvSpPr>
        <p:spPr>
          <a:xfrm rot="5400000">
            <a:off x="2775106" y="2829718"/>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rrow: Right 62">
            <a:extLst>
              <a:ext uri="{FF2B5EF4-FFF2-40B4-BE49-F238E27FC236}">
                <a16:creationId xmlns:a16="http://schemas.microsoft.com/office/drawing/2014/main" id="{F2B4FE4A-C408-4642-8F89-174C136250B1}"/>
              </a:ext>
            </a:extLst>
          </p:cNvPr>
          <p:cNvSpPr/>
          <p:nvPr/>
        </p:nvSpPr>
        <p:spPr>
          <a:xfrm rot="5400000">
            <a:off x="2775106" y="3421300"/>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bject 11">
            <a:extLst>
              <a:ext uri="{FF2B5EF4-FFF2-40B4-BE49-F238E27FC236}">
                <a16:creationId xmlns:a16="http://schemas.microsoft.com/office/drawing/2014/main" id="{4B4839F2-79FE-0851-5F8A-58E20182CD6B}"/>
              </a:ext>
            </a:extLst>
          </p:cNvPr>
          <p:cNvSpPr/>
          <p:nvPr/>
        </p:nvSpPr>
        <p:spPr>
          <a:xfrm>
            <a:off x="955728" y="2501401"/>
            <a:ext cx="3880959"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indent="4445" algn="ctr">
              <a:lnSpc>
                <a:spcPct val="91600"/>
              </a:lnSpc>
              <a:spcBef>
                <a:spcPts val="250"/>
              </a:spcBef>
            </a:pPr>
            <a:r>
              <a:rPr lang="en-US" sz="1200" b="1" dirty="0">
                <a:solidFill>
                  <a:srgbClr val="FFFFFF"/>
                </a:solidFill>
                <a:cs typeface="Carlito"/>
              </a:rPr>
              <a:t>.JSON </a:t>
            </a:r>
            <a:r>
              <a:rPr lang="en-US" sz="1200" b="1" spc="-5" dirty="0">
                <a:solidFill>
                  <a:srgbClr val="FFFFFF"/>
                </a:solidFill>
                <a:cs typeface="Carlito"/>
              </a:rPr>
              <a:t>file </a:t>
            </a:r>
            <a:r>
              <a:rPr lang="en-US" sz="1200" b="1" dirty="0">
                <a:solidFill>
                  <a:srgbClr val="FFFFFF"/>
                </a:solidFill>
                <a:cs typeface="Carlito"/>
              </a:rPr>
              <a:t>+  </a:t>
            </a:r>
            <a:r>
              <a:rPr lang="en-US" sz="1200" b="1" spc="-10" dirty="0">
                <a:solidFill>
                  <a:srgbClr val="FFFFFF"/>
                </a:solidFill>
                <a:cs typeface="Carlito"/>
              </a:rPr>
              <a:t>Lists(Launch</a:t>
            </a:r>
            <a:r>
              <a:rPr lang="en-US" sz="1200" b="1" spc="-125" dirty="0">
                <a:solidFill>
                  <a:srgbClr val="FFFFFF"/>
                </a:solidFill>
                <a:cs typeface="Carlito"/>
              </a:rPr>
              <a:t> </a:t>
            </a:r>
            <a:r>
              <a:rPr lang="en-US" sz="1200" b="1" spc="-10" dirty="0">
                <a:solidFill>
                  <a:srgbClr val="FFFFFF"/>
                </a:solidFill>
                <a:cs typeface="Carlito"/>
              </a:rPr>
              <a:t>Site,  </a:t>
            </a:r>
            <a:r>
              <a:rPr lang="en-US" sz="1200" b="1" spc="-5" dirty="0">
                <a:solidFill>
                  <a:srgbClr val="FFFFFF"/>
                </a:solidFill>
                <a:cs typeface="Carlito"/>
              </a:rPr>
              <a:t>Booster </a:t>
            </a:r>
            <a:r>
              <a:rPr lang="en-US" sz="1200" b="1" spc="-25" dirty="0">
                <a:solidFill>
                  <a:srgbClr val="FFFFFF"/>
                </a:solidFill>
                <a:cs typeface="Carlito"/>
              </a:rPr>
              <a:t>Version,  </a:t>
            </a:r>
            <a:r>
              <a:rPr lang="en-US" sz="1200" b="1" spc="-20" dirty="0">
                <a:solidFill>
                  <a:srgbClr val="FFFFFF"/>
                </a:solidFill>
                <a:cs typeface="Carlito"/>
              </a:rPr>
              <a:t>Payload</a:t>
            </a:r>
            <a:r>
              <a:rPr lang="en-US" sz="1200" b="1" spc="-75" dirty="0">
                <a:solidFill>
                  <a:srgbClr val="FFFFFF"/>
                </a:solidFill>
                <a:cs typeface="Carlito"/>
              </a:rPr>
              <a:t> </a:t>
            </a:r>
            <a:r>
              <a:rPr lang="en-US" sz="1200" b="1" spc="-15" dirty="0">
                <a:solidFill>
                  <a:srgbClr val="FFFFFF"/>
                </a:solidFill>
                <a:cs typeface="Carlito"/>
              </a:rPr>
              <a:t>Data)</a:t>
            </a:r>
            <a:endParaRPr lang="en-US" sz="1200" b="1" dirty="0">
              <a:cs typeface="Carlito"/>
            </a:endParaRPr>
          </a:p>
        </p:txBody>
      </p:sp>
      <p:sp>
        <p:nvSpPr>
          <p:cNvPr id="66" name="object 11">
            <a:extLst>
              <a:ext uri="{FF2B5EF4-FFF2-40B4-BE49-F238E27FC236}">
                <a16:creationId xmlns:a16="http://schemas.microsoft.com/office/drawing/2014/main" id="{36B4476D-F398-5B15-E5DB-DBB34C8988D1}"/>
              </a:ext>
            </a:extLst>
          </p:cNvPr>
          <p:cNvSpPr/>
          <p:nvPr/>
        </p:nvSpPr>
        <p:spPr>
          <a:xfrm>
            <a:off x="955728" y="3093199"/>
            <a:ext cx="3880959"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algn="ctr">
              <a:lnSpc>
                <a:spcPct val="89800"/>
              </a:lnSpc>
              <a:spcBef>
                <a:spcPts val="280"/>
              </a:spcBef>
            </a:pPr>
            <a:r>
              <a:rPr lang="en-US" sz="1200" b="1" spc="-10" dirty="0" err="1">
                <a:solidFill>
                  <a:srgbClr val="FFFFFF"/>
                </a:solidFill>
                <a:cs typeface="Carlito"/>
              </a:rPr>
              <a:t>Json_normalize</a:t>
            </a:r>
            <a:r>
              <a:rPr lang="en-US" sz="1200" b="1" spc="-170" dirty="0">
                <a:solidFill>
                  <a:srgbClr val="FFFFFF"/>
                </a:solidFill>
                <a:cs typeface="Carlito"/>
              </a:rPr>
              <a:t> </a:t>
            </a:r>
            <a:r>
              <a:rPr lang="en-US" sz="1200" b="1" spc="-25" dirty="0">
                <a:solidFill>
                  <a:srgbClr val="FFFFFF"/>
                </a:solidFill>
                <a:cs typeface="Carlito"/>
              </a:rPr>
              <a:t>to  </a:t>
            </a:r>
            <a:r>
              <a:rPr lang="en-US" sz="1200" b="1" spc="-20" dirty="0">
                <a:solidFill>
                  <a:srgbClr val="FFFFFF"/>
                </a:solidFill>
                <a:cs typeface="Carlito"/>
              </a:rPr>
              <a:t>DataFrame data  from</a:t>
            </a:r>
            <a:r>
              <a:rPr lang="en-US" sz="1200" b="1" spc="-45" dirty="0">
                <a:solidFill>
                  <a:srgbClr val="FFFFFF"/>
                </a:solidFill>
                <a:cs typeface="Carlito"/>
              </a:rPr>
              <a:t> </a:t>
            </a:r>
            <a:r>
              <a:rPr lang="en-US" sz="1200" b="1" dirty="0">
                <a:solidFill>
                  <a:srgbClr val="FFFFFF"/>
                </a:solidFill>
                <a:cs typeface="Carlito"/>
              </a:rPr>
              <a:t>JSON</a:t>
            </a:r>
            <a:endParaRPr lang="en-US" sz="1200" b="1" dirty="0">
              <a:cs typeface="Carlito"/>
            </a:endParaRPr>
          </a:p>
        </p:txBody>
      </p:sp>
      <p:sp>
        <p:nvSpPr>
          <p:cNvPr id="2" name="object 11">
            <a:extLst>
              <a:ext uri="{FF2B5EF4-FFF2-40B4-BE49-F238E27FC236}">
                <a16:creationId xmlns:a16="http://schemas.microsoft.com/office/drawing/2014/main" id="{D75FDEC1-7FE0-512C-80F2-2A08B745E8B4}"/>
              </a:ext>
            </a:extLst>
          </p:cNvPr>
          <p:cNvSpPr/>
          <p:nvPr/>
        </p:nvSpPr>
        <p:spPr>
          <a:xfrm>
            <a:off x="964880" y="3684998"/>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575945" marR="5080" indent="-563880" algn="ctr">
              <a:lnSpc>
                <a:spcPts val="1639"/>
              </a:lnSpc>
              <a:spcBef>
                <a:spcPts val="285"/>
              </a:spcBef>
            </a:pPr>
            <a:r>
              <a:rPr lang="en-US" sz="1200" b="1" dirty="0">
                <a:solidFill>
                  <a:srgbClr val="FFFFFF"/>
                </a:solidFill>
                <a:cs typeface="Carlito"/>
              </a:rPr>
              <a:t>Dictionary</a:t>
            </a:r>
            <a:r>
              <a:rPr lang="en-US" sz="1200" b="1" spc="-95" dirty="0">
                <a:solidFill>
                  <a:srgbClr val="FFFFFF"/>
                </a:solidFill>
                <a:cs typeface="Carlito"/>
              </a:rPr>
              <a:t> </a:t>
            </a:r>
            <a:r>
              <a:rPr lang="en-US" sz="1200" b="1" spc="-25" dirty="0">
                <a:solidFill>
                  <a:srgbClr val="FFFFFF"/>
                </a:solidFill>
                <a:cs typeface="Carlito"/>
              </a:rPr>
              <a:t>relevant  </a:t>
            </a:r>
            <a:r>
              <a:rPr lang="en-US" sz="1200" b="1" spc="-20" dirty="0">
                <a:solidFill>
                  <a:srgbClr val="FFFFFF"/>
                </a:solidFill>
                <a:cs typeface="Carlito"/>
              </a:rPr>
              <a:t>data</a:t>
            </a:r>
            <a:endParaRPr lang="en-US" sz="1200" b="1" dirty="0">
              <a:cs typeface="Carlito"/>
            </a:endParaRPr>
          </a:p>
        </p:txBody>
      </p:sp>
      <p:sp>
        <p:nvSpPr>
          <p:cNvPr id="7" name="Arrow: Right 6">
            <a:extLst>
              <a:ext uri="{FF2B5EF4-FFF2-40B4-BE49-F238E27FC236}">
                <a16:creationId xmlns:a16="http://schemas.microsoft.com/office/drawing/2014/main" id="{E4AB7564-E76E-4A24-CCD8-112A0D0E5897}"/>
              </a:ext>
            </a:extLst>
          </p:cNvPr>
          <p:cNvSpPr/>
          <p:nvPr/>
        </p:nvSpPr>
        <p:spPr>
          <a:xfrm rot="5400000">
            <a:off x="2775106" y="5195126"/>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bject 11">
            <a:extLst>
              <a:ext uri="{FF2B5EF4-FFF2-40B4-BE49-F238E27FC236}">
                <a16:creationId xmlns:a16="http://schemas.microsoft.com/office/drawing/2014/main" id="{C7DFCBA4-92D5-EC20-6F47-93EC960E144E}"/>
              </a:ext>
            </a:extLst>
          </p:cNvPr>
          <p:cNvSpPr/>
          <p:nvPr/>
        </p:nvSpPr>
        <p:spPr>
          <a:xfrm>
            <a:off x="964880" y="4276797"/>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R="5080" algn="ctr">
              <a:lnSpc>
                <a:spcPts val="1639"/>
              </a:lnSpc>
              <a:spcBef>
                <a:spcPts val="285"/>
              </a:spcBef>
            </a:pPr>
            <a:r>
              <a:rPr lang="en-US" sz="1200" b="1" spc="-5" dirty="0">
                <a:solidFill>
                  <a:srgbClr val="FFFFFF"/>
                </a:solidFill>
                <a:cs typeface="Carlito"/>
              </a:rPr>
              <a:t>Cast </a:t>
            </a:r>
            <a:r>
              <a:rPr lang="en-US" sz="1200" b="1" dirty="0">
                <a:solidFill>
                  <a:srgbClr val="FFFFFF"/>
                </a:solidFill>
                <a:cs typeface="Carlito"/>
              </a:rPr>
              <a:t>dictionary</a:t>
            </a:r>
            <a:r>
              <a:rPr lang="en-US" sz="1200" b="1" spc="-250" dirty="0">
                <a:solidFill>
                  <a:srgbClr val="FFFFFF"/>
                </a:solidFill>
                <a:cs typeface="Carlito"/>
              </a:rPr>
              <a:t> </a:t>
            </a:r>
            <a:r>
              <a:rPr lang="en-US" sz="1200" b="1" spc="-15" dirty="0">
                <a:solidFill>
                  <a:srgbClr val="FFFFFF"/>
                </a:solidFill>
                <a:cs typeface="Carlito"/>
              </a:rPr>
              <a:t>to </a:t>
            </a:r>
            <a:r>
              <a:rPr lang="en-US" sz="1200" b="1" dirty="0">
                <a:solidFill>
                  <a:srgbClr val="FFFFFF"/>
                </a:solidFill>
                <a:cs typeface="Carlito"/>
              </a:rPr>
              <a:t>a </a:t>
            </a:r>
            <a:r>
              <a:rPr lang="en-US" sz="1200" b="1" spc="-20" dirty="0">
                <a:solidFill>
                  <a:srgbClr val="FFFFFF"/>
                </a:solidFill>
                <a:cs typeface="Carlito"/>
              </a:rPr>
              <a:t>DataFrame</a:t>
            </a:r>
            <a:endParaRPr lang="en-US" sz="1200" b="1" dirty="0">
              <a:cs typeface="Carlito"/>
            </a:endParaRPr>
          </a:p>
        </p:txBody>
      </p:sp>
      <p:sp>
        <p:nvSpPr>
          <p:cNvPr id="9" name="object 11">
            <a:extLst>
              <a:ext uri="{FF2B5EF4-FFF2-40B4-BE49-F238E27FC236}">
                <a16:creationId xmlns:a16="http://schemas.microsoft.com/office/drawing/2014/main" id="{3494BB1D-1CA0-C3FB-F550-8E53F6FC5F05}"/>
              </a:ext>
            </a:extLst>
          </p:cNvPr>
          <p:cNvSpPr/>
          <p:nvPr/>
        </p:nvSpPr>
        <p:spPr>
          <a:xfrm>
            <a:off x="974033" y="4868596"/>
            <a:ext cx="3862654" cy="346060"/>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algn="ctr">
              <a:lnSpc>
                <a:spcPts val="1650"/>
              </a:lnSpc>
              <a:spcBef>
                <a:spcPts val="280"/>
              </a:spcBef>
            </a:pPr>
            <a:r>
              <a:rPr lang="en-US" sz="1200" b="1" spc="-5" dirty="0">
                <a:solidFill>
                  <a:srgbClr val="FFFFFF"/>
                </a:solidFill>
                <a:latin typeface="+mn-lt"/>
                <a:cs typeface="Carlito"/>
              </a:rPr>
              <a:t>Filter </a:t>
            </a:r>
            <a:r>
              <a:rPr lang="en-US" sz="1200" b="1" spc="-10" dirty="0">
                <a:solidFill>
                  <a:srgbClr val="FFFFFF"/>
                </a:solidFill>
                <a:latin typeface="+mn-lt"/>
                <a:cs typeface="Carlito"/>
              </a:rPr>
              <a:t>data to</a:t>
            </a:r>
            <a:r>
              <a:rPr lang="en-US" sz="1200" b="1" spc="-204" dirty="0">
                <a:solidFill>
                  <a:srgbClr val="FFFFFF"/>
                </a:solidFill>
                <a:latin typeface="+mn-lt"/>
                <a:cs typeface="Carlito"/>
              </a:rPr>
              <a:t> </a:t>
            </a:r>
            <a:r>
              <a:rPr lang="en-US" sz="1200" b="1" spc="-5" dirty="0">
                <a:solidFill>
                  <a:srgbClr val="FFFFFF"/>
                </a:solidFill>
                <a:latin typeface="+mn-lt"/>
                <a:cs typeface="Carlito"/>
              </a:rPr>
              <a:t>only  </a:t>
            </a:r>
            <a:r>
              <a:rPr lang="en-US" sz="1200" b="1" dirty="0">
                <a:solidFill>
                  <a:srgbClr val="FFFFFF"/>
                </a:solidFill>
                <a:latin typeface="+mn-lt"/>
                <a:cs typeface="Carlito"/>
              </a:rPr>
              <a:t>include </a:t>
            </a:r>
            <a:r>
              <a:rPr lang="en-US" sz="1200" b="1" spc="-20" dirty="0">
                <a:solidFill>
                  <a:srgbClr val="FFFFFF"/>
                </a:solidFill>
                <a:latin typeface="+mn-lt"/>
                <a:cs typeface="Carlito"/>
              </a:rPr>
              <a:t>Falcon </a:t>
            </a:r>
            <a:r>
              <a:rPr lang="en-US" sz="1200" b="1" dirty="0">
                <a:solidFill>
                  <a:srgbClr val="FFFFFF"/>
                </a:solidFill>
                <a:latin typeface="+mn-lt"/>
                <a:cs typeface="Carlito"/>
              </a:rPr>
              <a:t>9  launches</a:t>
            </a:r>
            <a:endParaRPr lang="en-US" sz="1200" b="1" dirty="0">
              <a:latin typeface="+mn-lt"/>
              <a:cs typeface="Carlito"/>
            </a:endParaRPr>
          </a:p>
        </p:txBody>
      </p:sp>
      <p:sp>
        <p:nvSpPr>
          <p:cNvPr id="10" name="Arrow: Right 9">
            <a:extLst>
              <a:ext uri="{FF2B5EF4-FFF2-40B4-BE49-F238E27FC236}">
                <a16:creationId xmlns:a16="http://schemas.microsoft.com/office/drawing/2014/main" id="{8F3705F3-69AE-829F-19B9-C91D7345D6C3}"/>
              </a:ext>
            </a:extLst>
          </p:cNvPr>
          <p:cNvSpPr/>
          <p:nvPr/>
        </p:nvSpPr>
        <p:spPr>
          <a:xfrm rot="5400000">
            <a:off x="2775106" y="460132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bject 11">
            <a:extLst>
              <a:ext uri="{FF2B5EF4-FFF2-40B4-BE49-F238E27FC236}">
                <a16:creationId xmlns:a16="http://schemas.microsoft.com/office/drawing/2014/main" id="{43F6CD37-4362-9182-E44A-EF2E13B8A24B}"/>
              </a:ext>
            </a:extLst>
          </p:cNvPr>
          <p:cNvSpPr/>
          <p:nvPr/>
        </p:nvSpPr>
        <p:spPr>
          <a:xfrm>
            <a:off x="955728" y="5475773"/>
            <a:ext cx="3862654" cy="346061"/>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indent="-1270" algn="ctr">
              <a:lnSpc>
                <a:spcPct val="91000"/>
              </a:lnSpc>
              <a:spcBef>
                <a:spcPts val="260"/>
              </a:spcBef>
            </a:pPr>
            <a:r>
              <a:rPr lang="en-US" sz="1200" b="1" spc="-20" dirty="0">
                <a:solidFill>
                  <a:srgbClr val="FFFFFF"/>
                </a:solidFill>
                <a:cs typeface="Carlito"/>
              </a:rPr>
              <a:t>Imputate </a:t>
            </a:r>
            <a:r>
              <a:rPr lang="en-US" sz="1200" b="1" spc="-5" dirty="0">
                <a:solidFill>
                  <a:srgbClr val="FFFFFF"/>
                </a:solidFill>
                <a:cs typeface="Carlito"/>
              </a:rPr>
              <a:t>missing  </a:t>
            </a:r>
            <a:r>
              <a:rPr lang="en-US" sz="1200" b="1" spc="-20" dirty="0">
                <a:solidFill>
                  <a:srgbClr val="FFFFFF"/>
                </a:solidFill>
                <a:cs typeface="Carlito"/>
              </a:rPr>
              <a:t>PayloadMass</a:t>
            </a:r>
            <a:r>
              <a:rPr lang="en-US" sz="1200" b="1" spc="-160" dirty="0">
                <a:solidFill>
                  <a:srgbClr val="FFFFFF"/>
                </a:solidFill>
                <a:cs typeface="Carlito"/>
              </a:rPr>
              <a:t> </a:t>
            </a:r>
            <a:r>
              <a:rPr lang="en-US" sz="1200" b="1" spc="-5" dirty="0">
                <a:solidFill>
                  <a:srgbClr val="FFFFFF"/>
                </a:solidFill>
                <a:cs typeface="Carlito"/>
              </a:rPr>
              <a:t>values  with</a:t>
            </a:r>
            <a:r>
              <a:rPr lang="en-US" sz="1200" b="1" spc="-35" dirty="0">
                <a:solidFill>
                  <a:srgbClr val="FFFFFF"/>
                </a:solidFill>
                <a:cs typeface="Carlito"/>
              </a:rPr>
              <a:t> </a:t>
            </a:r>
            <a:r>
              <a:rPr lang="en-US" sz="1200" b="1" dirty="0">
                <a:solidFill>
                  <a:srgbClr val="FFFFFF"/>
                </a:solidFill>
                <a:cs typeface="Carlito"/>
              </a:rPr>
              <a:t>mean</a:t>
            </a:r>
            <a:endParaRPr lang="en-US" sz="1200" b="1" dirty="0">
              <a:cs typeface="Carlito"/>
            </a:endParaRPr>
          </a:p>
        </p:txBody>
      </p:sp>
      <p:sp>
        <p:nvSpPr>
          <p:cNvPr id="24" name="Arrow: Right 23">
            <a:extLst>
              <a:ext uri="{FF2B5EF4-FFF2-40B4-BE49-F238E27FC236}">
                <a16:creationId xmlns:a16="http://schemas.microsoft.com/office/drawing/2014/main" id="{6B3667EE-C608-D5D4-F23B-D20EC7E41A25}"/>
              </a:ext>
            </a:extLst>
          </p:cNvPr>
          <p:cNvSpPr/>
          <p:nvPr/>
        </p:nvSpPr>
        <p:spPr>
          <a:xfrm rot="5400000">
            <a:off x="2775106" y="401587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
            <a:extLst>
              <a:ext uri="{FF2B5EF4-FFF2-40B4-BE49-F238E27FC236}">
                <a16:creationId xmlns:a16="http://schemas.microsoft.com/office/drawing/2014/main" id="{566F47EA-0D5D-C08E-CE6F-442055545432}"/>
              </a:ext>
            </a:extLst>
          </p:cNvPr>
          <p:cNvSpPr>
            <a:spLocks noChangeArrowheads="1"/>
          </p:cNvSpPr>
          <p:nvPr/>
        </p:nvSpPr>
        <p:spPr bwMode="auto">
          <a:xfrm>
            <a:off x="11575284" y="1549213"/>
            <a:ext cx="6296006" cy="40329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Autofit/>
          </a:bodyPr>
          <a:lstStyle/>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mj-lt"/>
            </a:endParaRPr>
          </a:p>
        </p:txBody>
      </p:sp>
      <p:sp>
        <p:nvSpPr>
          <p:cNvPr id="55" name="TextBox 54">
            <a:extLst>
              <a:ext uri="{FF2B5EF4-FFF2-40B4-BE49-F238E27FC236}">
                <a16:creationId xmlns:a16="http://schemas.microsoft.com/office/drawing/2014/main" id="{DD20CCAF-3D01-BF28-2DD6-028FFA5B3126}"/>
              </a:ext>
            </a:extLst>
          </p:cNvPr>
          <p:cNvSpPr txBox="1"/>
          <p:nvPr/>
        </p:nvSpPr>
        <p:spPr>
          <a:xfrm>
            <a:off x="5085082" y="186535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Request Data</a:t>
            </a:r>
            <a:r>
              <a:rPr kumimoji="0" lang="en-US" altLang="en-US" sz="1200" b="0" i="0" u="none" strike="noStrike" cap="none" normalizeH="0" baseline="0" dirty="0">
                <a:ln>
                  <a:noFill/>
                </a:ln>
                <a:solidFill>
                  <a:schemeClr val="tx1"/>
                </a:solidFill>
                <a:effectLst/>
                <a:latin typeface="+mj-lt"/>
              </a:rPr>
              <a:t>: Access SpaceX launch data through their APIs, which provide detailed information on each launch.</a:t>
            </a:r>
          </a:p>
        </p:txBody>
      </p:sp>
      <p:sp>
        <p:nvSpPr>
          <p:cNvPr id="56" name="TextBox 55">
            <a:extLst>
              <a:ext uri="{FF2B5EF4-FFF2-40B4-BE49-F238E27FC236}">
                <a16:creationId xmlns:a16="http://schemas.microsoft.com/office/drawing/2014/main" id="{338ACCB4-A3E3-9473-0BC5-62E4B44D64AE}"/>
              </a:ext>
            </a:extLst>
          </p:cNvPr>
          <p:cNvSpPr txBox="1"/>
          <p:nvPr/>
        </p:nvSpPr>
        <p:spPr>
          <a:xfrm>
            <a:off x="5085081" y="245176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Combine JSON with Lists</a:t>
            </a:r>
            <a:r>
              <a:rPr kumimoji="0" lang="en-US" altLang="en-US" sz="1200" b="0" i="0" u="none" strike="noStrike" cap="none" normalizeH="0" baseline="0" dirty="0">
                <a:ln>
                  <a:noFill/>
                </a:ln>
                <a:solidFill>
                  <a:schemeClr val="tx1"/>
                </a:solidFill>
                <a:effectLst/>
                <a:latin typeface="+mj-lt"/>
              </a:rPr>
              <a:t>: Retrieve data in JSON format, supplemented by lists for key details like launch site, booster version, and payload.</a:t>
            </a:r>
          </a:p>
        </p:txBody>
      </p:sp>
      <p:sp>
        <p:nvSpPr>
          <p:cNvPr id="57" name="TextBox 56">
            <a:extLst>
              <a:ext uri="{FF2B5EF4-FFF2-40B4-BE49-F238E27FC236}">
                <a16:creationId xmlns:a16="http://schemas.microsoft.com/office/drawing/2014/main" id="{6440CA8C-CCB2-AD02-D3BF-1C46AF308BEC}"/>
              </a:ext>
            </a:extLst>
          </p:cNvPr>
          <p:cNvSpPr txBox="1"/>
          <p:nvPr/>
        </p:nvSpPr>
        <p:spPr>
          <a:xfrm>
            <a:off x="5085081" y="303816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Normalize JSON Data</a:t>
            </a:r>
            <a:r>
              <a:rPr kumimoji="0" lang="en-US" altLang="en-US" sz="1200" b="0" i="0" u="none" strike="noStrike" cap="none" normalizeH="0" baseline="0" dirty="0">
                <a:ln>
                  <a:noFill/>
                </a:ln>
                <a:solidFill>
                  <a:schemeClr val="tx1"/>
                </a:solidFill>
                <a:effectLst/>
                <a:latin typeface="+mj-lt"/>
              </a:rPr>
              <a:t>: Use </a:t>
            </a:r>
            <a:r>
              <a:rPr kumimoji="0" lang="en-US" altLang="en-US" sz="1200" b="0" i="0" u="none" strike="noStrike" cap="none" normalizeH="0" baseline="0" dirty="0" err="1">
                <a:ln>
                  <a:noFill/>
                </a:ln>
                <a:solidFill>
                  <a:schemeClr val="tx1"/>
                </a:solidFill>
                <a:effectLst/>
                <a:latin typeface="+mj-lt"/>
              </a:rPr>
              <a:t>json_normalize</a:t>
            </a:r>
            <a:r>
              <a:rPr kumimoji="0" lang="en-US" altLang="en-US" sz="1200" b="0" i="0" u="none" strike="noStrike" cap="none" normalizeH="0" baseline="0" dirty="0">
                <a:ln>
                  <a:noFill/>
                </a:ln>
                <a:solidFill>
                  <a:schemeClr val="tx1"/>
                </a:solidFill>
                <a:effectLst/>
                <a:latin typeface="+mj-lt"/>
              </a:rPr>
              <a:t> to transform the hierarchical JSON data into a flat format suitable for analysis.</a:t>
            </a:r>
          </a:p>
        </p:txBody>
      </p:sp>
      <p:sp>
        <p:nvSpPr>
          <p:cNvPr id="58" name="TextBox 57">
            <a:extLst>
              <a:ext uri="{FF2B5EF4-FFF2-40B4-BE49-F238E27FC236}">
                <a16:creationId xmlns:a16="http://schemas.microsoft.com/office/drawing/2014/main" id="{F9F7119D-BD14-ED19-DCCC-B89EB9B71945}"/>
              </a:ext>
            </a:extLst>
          </p:cNvPr>
          <p:cNvSpPr txBox="1"/>
          <p:nvPr/>
        </p:nvSpPr>
        <p:spPr>
          <a:xfrm>
            <a:off x="5085082" y="362457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Select Relevant Data</a:t>
            </a:r>
            <a:r>
              <a:rPr kumimoji="0" lang="en-US" altLang="en-US" sz="1200" b="0" i="0" u="none" strike="noStrike" cap="none" normalizeH="0" baseline="0" dirty="0">
                <a:ln>
                  <a:noFill/>
                </a:ln>
                <a:solidFill>
                  <a:schemeClr val="tx1"/>
                </a:solidFill>
                <a:effectLst/>
                <a:latin typeface="+mj-lt"/>
              </a:rPr>
              <a:t>: Extract key attributes necessary for analysis, such as launch details and landing outcomes, and organize them in a dictionary.</a:t>
            </a:r>
          </a:p>
        </p:txBody>
      </p:sp>
      <p:sp>
        <p:nvSpPr>
          <p:cNvPr id="60" name="TextBox 59">
            <a:extLst>
              <a:ext uri="{FF2B5EF4-FFF2-40B4-BE49-F238E27FC236}">
                <a16:creationId xmlns:a16="http://schemas.microsoft.com/office/drawing/2014/main" id="{5B14CACD-EE64-C3DF-33AE-17352A0A3DB0}"/>
              </a:ext>
            </a:extLst>
          </p:cNvPr>
          <p:cNvSpPr txBox="1"/>
          <p:nvPr/>
        </p:nvSpPr>
        <p:spPr>
          <a:xfrm>
            <a:off x="5064823" y="421097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Convert to DataFrame</a:t>
            </a:r>
            <a:r>
              <a:rPr kumimoji="0" lang="en-US" altLang="en-US" sz="1200" b="0" i="0" u="none" strike="noStrike" cap="none" normalizeH="0" baseline="0" dirty="0">
                <a:ln>
                  <a:noFill/>
                </a:ln>
                <a:solidFill>
                  <a:schemeClr val="tx1"/>
                </a:solidFill>
                <a:effectLst/>
                <a:latin typeface="+mj-lt"/>
              </a:rPr>
              <a:t>: Convert the dictionary into a structured Pandas DataFrame for further data manipulation.</a:t>
            </a:r>
          </a:p>
        </p:txBody>
      </p:sp>
      <p:sp>
        <p:nvSpPr>
          <p:cNvPr id="62" name="TextBox 61">
            <a:extLst>
              <a:ext uri="{FF2B5EF4-FFF2-40B4-BE49-F238E27FC236}">
                <a16:creationId xmlns:a16="http://schemas.microsoft.com/office/drawing/2014/main" id="{AC2171D7-7C52-18E9-EBA0-EA1D7C2FA7A3}"/>
              </a:ext>
            </a:extLst>
          </p:cNvPr>
          <p:cNvSpPr txBox="1"/>
          <p:nvPr/>
        </p:nvSpPr>
        <p:spPr>
          <a:xfrm>
            <a:off x="5064823" y="479738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Filter for Falcon 9</a:t>
            </a:r>
            <a:r>
              <a:rPr kumimoji="0" lang="en-US" altLang="en-US" sz="1200" b="0" i="0" u="none" strike="noStrike" cap="none" normalizeH="0" baseline="0" dirty="0">
                <a:ln>
                  <a:noFill/>
                </a:ln>
                <a:solidFill>
                  <a:schemeClr val="tx1"/>
                </a:solidFill>
                <a:effectLst/>
                <a:latin typeface="+mj-lt"/>
              </a:rPr>
              <a:t>: Limit the dataset to only Falcon 9 launches by excluding records from other rocket types (e.g., Falcon 1).</a:t>
            </a:r>
          </a:p>
        </p:txBody>
      </p:sp>
      <p:sp>
        <p:nvSpPr>
          <p:cNvPr id="65" name="TextBox 64">
            <a:extLst>
              <a:ext uri="{FF2B5EF4-FFF2-40B4-BE49-F238E27FC236}">
                <a16:creationId xmlns:a16="http://schemas.microsoft.com/office/drawing/2014/main" id="{D2F5A701-94B3-1559-84C2-CF379CF20660}"/>
              </a:ext>
            </a:extLst>
          </p:cNvPr>
          <p:cNvSpPr txBox="1"/>
          <p:nvPr/>
        </p:nvSpPr>
        <p:spPr>
          <a:xfrm>
            <a:off x="5094235" y="538378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Handle Missing Values</a:t>
            </a:r>
            <a:r>
              <a:rPr kumimoji="0" lang="en-US" altLang="en-US" sz="1200" b="0" i="0" u="none" strike="noStrike" cap="none" normalizeH="0" baseline="0" dirty="0">
                <a:ln>
                  <a:noFill/>
                </a:ln>
                <a:solidFill>
                  <a:schemeClr val="tx1"/>
                </a:solidFill>
                <a:effectLst/>
                <a:latin typeface="+mj-lt"/>
              </a:rPr>
              <a:t>: For columns like PayloadMass, filling missing values by calculating and replacing with the mean, ensuring data completeness for analysis. </a:t>
            </a:r>
          </a:p>
        </p:txBody>
      </p:sp>
      <p:sp>
        <p:nvSpPr>
          <p:cNvPr id="67" name="TextBox 66">
            <a:extLst>
              <a:ext uri="{FF2B5EF4-FFF2-40B4-BE49-F238E27FC236}">
                <a16:creationId xmlns:a16="http://schemas.microsoft.com/office/drawing/2014/main" id="{A7317677-5859-9A7D-20AF-B94A0F73240A}"/>
              </a:ext>
            </a:extLst>
          </p:cNvPr>
          <p:cNvSpPr txBox="1"/>
          <p:nvPr/>
        </p:nvSpPr>
        <p:spPr>
          <a:xfrm>
            <a:off x="770010" y="1343073"/>
            <a:ext cx="10601251" cy="307777"/>
          </a:xfrm>
          <a:prstGeom prst="rect">
            <a:avLst/>
          </a:prstGeom>
          <a:noFill/>
        </p:spPr>
        <p:txBody>
          <a:bodyPr wrap="square">
            <a:spAutoFit/>
          </a:bodyPr>
          <a:lstStyle/>
          <a:p>
            <a:r>
              <a:rPr lang="en-US" sz="1400" dirty="0"/>
              <a:t>This workflow ensures that the SpaceX data is cleaned, filtered, and structured for machine learning model training.</a:t>
            </a:r>
          </a:p>
        </p:txBody>
      </p:sp>
    </p:spTree>
    <p:extLst>
      <p:ext uri="{BB962C8B-B14F-4D97-AF65-F5344CB8AC3E}">
        <p14:creationId xmlns:p14="http://schemas.microsoft.com/office/powerpoint/2010/main" val="556966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E0EA11-C720-358D-3642-A8F91678CD4E}"/>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6C7630B-9F54-ED0E-BD72-D6998E699B1B}"/>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4" name="Title 1">
            <a:extLst>
              <a:ext uri="{FF2B5EF4-FFF2-40B4-BE49-F238E27FC236}">
                <a16:creationId xmlns:a16="http://schemas.microsoft.com/office/drawing/2014/main" id="{2B0E2A1B-9A7C-49FB-7CEA-843CB3F0C4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p>
        </p:txBody>
      </p:sp>
      <p:sp>
        <p:nvSpPr>
          <p:cNvPr id="41" name="Rectangle 4">
            <a:extLst>
              <a:ext uri="{FF2B5EF4-FFF2-40B4-BE49-F238E27FC236}">
                <a16:creationId xmlns:a16="http://schemas.microsoft.com/office/drawing/2014/main" id="{304B5F13-E4AA-A8D7-23DF-55DBAF608975}"/>
              </a:ext>
            </a:extLst>
          </p:cNvPr>
          <p:cNvSpPr>
            <a:spLocks noChangeArrowheads="1"/>
          </p:cNvSpPr>
          <p:nvPr/>
        </p:nvSpPr>
        <p:spPr bwMode="auto">
          <a:xfrm>
            <a:off x="11575284" y="1549213"/>
            <a:ext cx="6296006" cy="40329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Autofit/>
          </a:bodyPr>
          <a:lstStyle/>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mj-lt"/>
            </a:endParaRPr>
          </a:p>
        </p:txBody>
      </p:sp>
      <p:sp>
        <p:nvSpPr>
          <p:cNvPr id="12" name="Content Placeholder 4">
            <a:extLst>
              <a:ext uri="{FF2B5EF4-FFF2-40B4-BE49-F238E27FC236}">
                <a16:creationId xmlns:a16="http://schemas.microsoft.com/office/drawing/2014/main" id="{338BF795-2D9C-9692-25A9-308B00EB4A0C}"/>
              </a:ext>
            </a:extLst>
          </p:cNvPr>
          <p:cNvSpPr txBox="1">
            <a:spLocks/>
          </p:cNvSpPr>
          <p:nvPr/>
        </p:nvSpPr>
        <p:spPr>
          <a:xfrm>
            <a:off x="770011" y="1792288"/>
            <a:ext cx="10601251"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13" name="Text Placeholder 2">
            <a:extLst>
              <a:ext uri="{FF2B5EF4-FFF2-40B4-BE49-F238E27FC236}">
                <a16:creationId xmlns:a16="http://schemas.microsoft.com/office/drawing/2014/main" id="{3E0AA7CA-7812-EA1D-478B-352B5077F79E}"/>
              </a:ext>
            </a:extLst>
          </p:cNvPr>
          <p:cNvSpPr txBox="1">
            <a:spLocks/>
          </p:cNvSpPr>
          <p:nvPr/>
        </p:nvSpPr>
        <p:spPr>
          <a:xfrm>
            <a:off x="656336" y="6091012"/>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web scraping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https://github.com/marcthomas2710/Applied-Data-Science-Capstone_Marc_THOMAS/blob/main/Module_1/jupyter-labs-webscraping_EXECUTED.ipynb</a:t>
            </a:r>
            <a:r>
              <a:rPr lang="en-US" sz="1200" dirty="0">
                <a:solidFill>
                  <a:srgbClr val="1C7DDB"/>
                </a:solidFill>
              </a:rPr>
              <a:t> </a:t>
            </a:r>
            <a:endParaRPr lang="en-US" sz="1200" dirty="0">
              <a:solidFill>
                <a:schemeClr val="accent3">
                  <a:lumMod val="25000"/>
                </a:schemeClr>
              </a:solidFill>
            </a:endParaRPr>
          </a:p>
          <a:p>
            <a:endParaRPr lang="en-US" sz="1200" dirty="0"/>
          </a:p>
          <a:p>
            <a:endParaRPr lang="en-US" sz="1200" dirty="0"/>
          </a:p>
        </p:txBody>
      </p:sp>
      <p:sp>
        <p:nvSpPr>
          <p:cNvPr id="14" name="object 11">
            <a:extLst>
              <a:ext uri="{FF2B5EF4-FFF2-40B4-BE49-F238E27FC236}">
                <a16:creationId xmlns:a16="http://schemas.microsoft.com/office/drawing/2014/main" id="{47C8B540-3A79-2ED2-84CF-5BD8F8AC350D}"/>
              </a:ext>
            </a:extLst>
          </p:cNvPr>
          <p:cNvSpPr/>
          <p:nvPr/>
        </p:nvSpPr>
        <p:spPr>
          <a:xfrm>
            <a:off x="964881" y="1909603"/>
            <a:ext cx="3862653"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479425" marR="5080" indent="-466725" algn="ctr">
              <a:lnSpc>
                <a:spcPts val="1639"/>
              </a:lnSpc>
              <a:spcBef>
                <a:spcPts val="285"/>
              </a:spcBef>
            </a:pPr>
            <a:r>
              <a:rPr lang="en-US" sz="1200" b="1" spc="-5" dirty="0">
                <a:solidFill>
                  <a:srgbClr val="FFFFFF"/>
                </a:solidFill>
                <a:cs typeface="Carlito"/>
              </a:rPr>
              <a:t>Request Wikipedia html</a:t>
            </a:r>
          </a:p>
        </p:txBody>
      </p:sp>
      <p:sp>
        <p:nvSpPr>
          <p:cNvPr id="15" name="Arrow: Right 14">
            <a:extLst>
              <a:ext uri="{FF2B5EF4-FFF2-40B4-BE49-F238E27FC236}">
                <a16:creationId xmlns:a16="http://schemas.microsoft.com/office/drawing/2014/main" id="{8ECC969D-99EF-8D31-55B4-2DCF5D92BEAA}"/>
              </a:ext>
            </a:extLst>
          </p:cNvPr>
          <p:cNvSpPr/>
          <p:nvPr/>
        </p:nvSpPr>
        <p:spPr>
          <a:xfrm rot="5400000">
            <a:off x="2775106" y="2208154"/>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a:extLst>
              <a:ext uri="{FF2B5EF4-FFF2-40B4-BE49-F238E27FC236}">
                <a16:creationId xmlns:a16="http://schemas.microsoft.com/office/drawing/2014/main" id="{876053A0-F91F-395D-E4D5-305977AFBD06}"/>
              </a:ext>
            </a:extLst>
          </p:cNvPr>
          <p:cNvSpPr/>
          <p:nvPr/>
        </p:nvSpPr>
        <p:spPr>
          <a:xfrm rot="5400000">
            <a:off x="2775106" y="2829718"/>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A35F3D5E-DA03-2FEB-051A-60776C60831B}"/>
              </a:ext>
            </a:extLst>
          </p:cNvPr>
          <p:cNvSpPr/>
          <p:nvPr/>
        </p:nvSpPr>
        <p:spPr>
          <a:xfrm rot="5400000">
            <a:off x="2775106" y="3421300"/>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bject 11">
            <a:extLst>
              <a:ext uri="{FF2B5EF4-FFF2-40B4-BE49-F238E27FC236}">
                <a16:creationId xmlns:a16="http://schemas.microsoft.com/office/drawing/2014/main" id="{A40AE820-B492-4B3B-728B-B7310E26DDF4}"/>
              </a:ext>
            </a:extLst>
          </p:cNvPr>
          <p:cNvSpPr/>
          <p:nvPr/>
        </p:nvSpPr>
        <p:spPr>
          <a:xfrm>
            <a:off x="955728" y="2501401"/>
            <a:ext cx="3880959"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indent="4445" algn="ctr">
              <a:lnSpc>
                <a:spcPct val="91600"/>
              </a:lnSpc>
              <a:spcBef>
                <a:spcPts val="250"/>
              </a:spcBef>
            </a:pPr>
            <a:r>
              <a:rPr lang="en-US" sz="1200" b="1" dirty="0">
                <a:solidFill>
                  <a:srgbClr val="FFFFFF"/>
                </a:solidFill>
                <a:cs typeface="Carlito"/>
              </a:rPr>
              <a:t>BeautifulSoup html5lib Parser</a:t>
            </a:r>
          </a:p>
        </p:txBody>
      </p:sp>
      <p:sp>
        <p:nvSpPr>
          <p:cNvPr id="19" name="object 11">
            <a:extLst>
              <a:ext uri="{FF2B5EF4-FFF2-40B4-BE49-F238E27FC236}">
                <a16:creationId xmlns:a16="http://schemas.microsoft.com/office/drawing/2014/main" id="{FF15B4D4-D6F0-7FB7-6AD8-4D426C628753}"/>
              </a:ext>
            </a:extLst>
          </p:cNvPr>
          <p:cNvSpPr/>
          <p:nvPr/>
        </p:nvSpPr>
        <p:spPr>
          <a:xfrm>
            <a:off x="955728" y="3093199"/>
            <a:ext cx="3880959"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algn="ctr">
              <a:lnSpc>
                <a:spcPct val="89800"/>
              </a:lnSpc>
              <a:spcBef>
                <a:spcPts val="280"/>
              </a:spcBef>
            </a:pPr>
            <a:r>
              <a:rPr lang="en-US" sz="1200" b="1" spc="-10" dirty="0">
                <a:solidFill>
                  <a:srgbClr val="FFFFFF"/>
                </a:solidFill>
                <a:cs typeface="Carlito"/>
              </a:rPr>
              <a:t>Find launch info  html table</a:t>
            </a:r>
          </a:p>
        </p:txBody>
      </p:sp>
      <p:sp>
        <p:nvSpPr>
          <p:cNvPr id="20" name="object 11">
            <a:extLst>
              <a:ext uri="{FF2B5EF4-FFF2-40B4-BE49-F238E27FC236}">
                <a16:creationId xmlns:a16="http://schemas.microsoft.com/office/drawing/2014/main" id="{A897E8AC-74FF-0875-3715-3D584408D5FF}"/>
              </a:ext>
            </a:extLst>
          </p:cNvPr>
          <p:cNvSpPr/>
          <p:nvPr/>
        </p:nvSpPr>
        <p:spPr>
          <a:xfrm>
            <a:off x="964880" y="3684998"/>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575945" marR="5080" indent="-563880" algn="ctr">
              <a:lnSpc>
                <a:spcPts val="1639"/>
              </a:lnSpc>
              <a:spcBef>
                <a:spcPts val="285"/>
              </a:spcBef>
            </a:pPr>
            <a:r>
              <a:rPr lang="en-US" sz="1200" b="1" dirty="0">
                <a:solidFill>
                  <a:srgbClr val="FFFFFF"/>
                </a:solidFill>
                <a:cs typeface="Carlito"/>
              </a:rPr>
              <a:t>Create dictionary</a:t>
            </a:r>
          </a:p>
        </p:txBody>
      </p:sp>
      <p:sp>
        <p:nvSpPr>
          <p:cNvPr id="21" name="object 11">
            <a:extLst>
              <a:ext uri="{FF2B5EF4-FFF2-40B4-BE49-F238E27FC236}">
                <a16:creationId xmlns:a16="http://schemas.microsoft.com/office/drawing/2014/main" id="{5A61F640-F15E-F6EA-459D-18EDFE91B208}"/>
              </a:ext>
            </a:extLst>
          </p:cNvPr>
          <p:cNvSpPr/>
          <p:nvPr/>
        </p:nvSpPr>
        <p:spPr>
          <a:xfrm>
            <a:off x="964880" y="4276797"/>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R="5080" algn="ctr">
              <a:lnSpc>
                <a:spcPts val="1639"/>
              </a:lnSpc>
              <a:spcBef>
                <a:spcPts val="285"/>
              </a:spcBef>
            </a:pPr>
            <a:r>
              <a:rPr lang="en-US" sz="1200" b="1" spc="-5" dirty="0">
                <a:solidFill>
                  <a:srgbClr val="FFFFFF"/>
                </a:solidFill>
                <a:cs typeface="Carlito"/>
              </a:rPr>
              <a:t>Iterate through  table cells to  extract data to  dictionary</a:t>
            </a:r>
          </a:p>
        </p:txBody>
      </p:sp>
      <p:sp>
        <p:nvSpPr>
          <p:cNvPr id="22" name="object 11">
            <a:extLst>
              <a:ext uri="{FF2B5EF4-FFF2-40B4-BE49-F238E27FC236}">
                <a16:creationId xmlns:a16="http://schemas.microsoft.com/office/drawing/2014/main" id="{45A016E8-6F6C-8424-4548-ECA2A89D78C2}"/>
              </a:ext>
            </a:extLst>
          </p:cNvPr>
          <p:cNvSpPr/>
          <p:nvPr/>
        </p:nvSpPr>
        <p:spPr>
          <a:xfrm>
            <a:off x="974033" y="4868596"/>
            <a:ext cx="3862654" cy="346060"/>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575945" marR="5080" indent="-563880" algn="ctr">
              <a:lnSpc>
                <a:spcPts val="1639"/>
              </a:lnSpc>
              <a:spcBef>
                <a:spcPts val="285"/>
              </a:spcBef>
            </a:pPr>
            <a:r>
              <a:rPr lang="en-US" sz="1200" b="1" dirty="0">
                <a:solidFill>
                  <a:srgbClr val="FFFFFF"/>
                </a:solidFill>
                <a:cs typeface="Carlito"/>
              </a:rPr>
              <a:t>Cast dictionary to  DataFrame</a:t>
            </a:r>
          </a:p>
        </p:txBody>
      </p:sp>
      <p:sp>
        <p:nvSpPr>
          <p:cNvPr id="25" name="Arrow: Right 24">
            <a:extLst>
              <a:ext uri="{FF2B5EF4-FFF2-40B4-BE49-F238E27FC236}">
                <a16:creationId xmlns:a16="http://schemas.microsoft.com/office/drawing/2014/main" id="{B195D035-6760-BE1A-94C2-ECBC6659BBAB}"/>
              </a:ext>
            </a:extLst>
          </p:cNvPr>
          <p:cNvSpPr/>
          <p:nvPr/>
        </p:nvSpPr>
        <p:spPr>
          <a:xfrm rot="5400000">
            <a:off x="2775106" y="460132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Right 25">
            <a:extLst>
              <a:ext uri="{FF2B5EF4-FFF2-40B4-BE49-F238E27FC236}">
                <a16:creationId xmlns:a16="http://schemas.microsoft.com/office/drawing/2014/main" id="{05B98B80-44E6-5369-3598-FF402202BA16}"/>
              </a:ext>
            </a:extLst>
          </p:cNvPr>
          <p:cNvSpPr/>
          <p:nvPr/>
        </p:nvSpPr>
        <p:spPr>
          <a:xfrm rot="5400000">
            <a:off x="2775106" y="401587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F475B3CE-514F-D203-D076-46F72542FCEF}"/>
              </a:ext>
            </a:extLst>
          </p:cNvPr>
          <p:cNvSpPr txBox="1"/>
          <p:nvPr/>
        </p:nvSpPr>
        <p:spPr>
          <a:xfrm>
            <a:off x="5085082" y="186535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Request Wikipedia HTML</a:t>
            </a:r>
            <a:r>
              <a:rPr lang="en-US" sz="1200" dirty="0"/>
              <a:t>: Initiate a request to retrieve the HTML content of the relevant Wikipedia page containing SpaceX launch data.</a:t>
            </a:r>
            <a:endParaRPr kumimoji="0" lang="en-US" altLang="en-US" sz="1200" b="0" i="0" u="none" strike="noStrike" cap="none" normalizeH="0" baseline="0" dirty="0">
              <a:ln>
                <a:noFill/>
              </a:ln>
              <a:solidFill>
                <a:schemeClr val="tx1"/>
              </a:solidFill>
              <a:effectLst/>
              <a:latin typeface="+mj-lt"/>
            </a:endParaRPr>
          </a:p>
        </p:txBody>
      </p:sp>
      <p:sp>
        <p:nvSpPr>
          <p:cNvPr id="28" name="TextBox 27">
            <a:extLst>
              <a:ext uri="{FF2B5EF4-FFF2-40B4-BE49-F238E27FC236}">
                <a16:creationId xmlns:a16="http://schemas.microsoft.com/office/drawing/2014/main" id="{2176A247-2BCA-A0B2-16DD-0B8D98068136}"/>
              </a:ext>
            </a:extLst>
          </p:cNvPr>
          <p:cNvSpPr txBox="1"/>
          <p:nvPr/>
        </p:nvSpPr>
        <p:spPr>
          <a:xfrm>
            <a:off x="5085081" y="245176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BeautifulSoup HTML5lib Parser</a:t>
            </a:r>
            <a:r>
              <a:rPr lang="en-US" sz="1200" dirty="0"/>
              <a:t>: Use BeautifulSoup with the html5lib parser to process the retrieved HTML content, allowing structured extraction of data from the page.</a:t>
            </a:r>
            <a:endParaRPr kumimoji="0" lang="en-US" altLang="en-US" sz="1200" b="0" i="0" u="none" strike="noStrike" cap="none" normalizeH="0" baseline="0" dirty="0">
              <a:ln>
                <a:noFill/>
              </a:ln>
              <a:solidFill>
                <a:schemeClr val="tx1"/>
              </a:solidFill>
              <a:effectLst/>
              <a:latin typeface="+mj-lt"/>
            </a:endParaRPr>
          </a:p>
        </p:txBody>
      </p:sp>
      <p:sp>
        <p:nvSpPr>
          <p:cNvPr id="29" name="TextBox 28">
            <a:extLst>
              <a:ext uri="{FF2B5EF4-FFF2-40B4-BE49-F238E27FC236}">
                <a16:creationId xmlns:a16="http://schemas.microsoft.com/office/drawing/2014/main" id="{130FCA76-5489-713C-7FA3-DFF8E1B7131E}"/>
              </a:ext>
            </a:extLst>
          </p:cNvPr>
          <p:cNvSpPr txBox="1"/>
          <p:nvPr/>
        </p:nvSpPr>
        <p:spPr>
          <a:xfrm>
            <a:off x="5085081" y="303816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Find Launch Info HTML Table</a:t>
            </a:r>
            <a:r>
              <a:rPr lang="en-US" sz="1200" dirty="0"/>
              <a:t>: Locate the specific HTML table in the Wikipedia page that contains the desired launch information.</a:t>
            </a:r>
            <a:endParaRPr kumimoji="0" lang="en-US" altLang="en-US" sz="1200" b="0" i="0" u="none" strike="noStrike" cap="none" normalizeH="0" baseline="0" dirty="0">
              <a:ln>
                <a:noFill/>
              </a:ln>
              <a:solidFill>
                <a:schemeClr val="tx1"/>
              </a:solidFill>
              <a:effectLst/>
              <a:latin typeface="+mj-lt"/>
            </a:endParaRPr>
          </a:p>
        </p:txBody>
      </p:sp>
      <p:sp>
        <p:nvSpPr>
          <p:cNvPr id="30" name="TextBox 29">
            <a:extLst>
              <a:ext uri="{FF2B5EF4-FFF2-40B4-BE49-F238E27FC236}">
                <a16:creationId xmlns:a16="http://schemas.microsoft.com/office/drawing/2014/main" id="{346E81E0-7C1B-1B0B-DA4D-037873E00B59}"/>
              </a:ext>
            </a:extLst>
          </p:cNvPr>
          <p:cNvSpPr txBox="1"/>
          <p:nvPr/>
        </p:nvSpPr>
        <p:spPr>
          <a:xfrm>
            <a:off x="5085082" y="362457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Create Dictionary</a:t>
            </a:r>
            <a:r>
              <a:rPr lang="en-US" sz="1200" dirty="0"/>
              <a:t>: Initialize an empty dictionary to store the extracted data in a structured format, with keys representing different data fields.</a:t>
            </a:r>
            <a:endParaRPr kumimoji="0" lang="en-US" altLang="en-US" sz="1200" b="0" i="0" u="none" strike="noStrike" cap="none" normalizeH="0" baseline="0" dirty="0">
              <a:ln>
                <a:noFill/>
              </a:ln>
              <a:solidFill>
                <a:schemeClr val="tx1"/>
              </a:solidFill>
              <a:effectLst/>
              <a:latin typeface="+mj-lt"/>
            </a:endParaRPr>
          </a:p>
        </p:txBody>
      </p:sp>
      <p:sp>
        <p:nvSpPr>
          <p:cNvPr id="31" name="TextBox 30">
            <a:extLst>
              <a:ext uri="{FF2B5EF4-FFF2-40B4-BE49-F238E27FC236}">
                <a16:creationId xmlns:a16="http://schemas.microsoft.com/office/drawing/2014/main" id="{5E2CE614-23AB-3751-58DC-71A3424C74FE}"/>
              </a:ext>
            </a:extLst>
          </p:cNvPr>
          <p:cNvSpPr txBox="1"/>
          <p:nvPr/>
        </p:nvSpPr>
        <p:spPr>
          <a:xfrm>
            <a:off x="5064823" y="421097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Iterate Through Table Cells to Extract Data to Dictionary</a:t>
            </a:r>
            <a:r>
              <a:rPr lang="en-US" sz="1200" dirty="0"/>
              <a:t>: Loop through each cell in the table, pulling out relevant information and populating the dictionary with key-value pairs.</a:t>
            </a:r>
            <a:endParaRPr kumimoji="0" lang="en-US" altLang="en-US" sz="1200" b="0" i="0" u="none" strike="noStrike" cap="none" normalizeH="0" baseline="0" dirty="0">
              <a:ln>
                <a:noFill/>
              </a:ln>
              <a:solidFill>
                <a:schemeClr val="tx1"/>
              </a:solidFill>
              <a:effectLst/>
              <a:latin typeface="+mj-lt"/>
            </a:endParaRPr>
          </a:p>
        </p:txBody>
      </p:sp>
      <p:sp>
        <p:nvSpPr>
          <p:cNvPr id="32" name="TextBox 31">
            <a:extLst>
              <a:ext uri="{FF2B5EF4-FFF2-40B4-BE49-F238E27FC236}">
                <a16:creationId xmlns:a16="http://schemas.microsoft.com/office/drawing/2014/main" id="{E1540750-C7F4-BAF6-97FF-9B6510DE1265}"/>
              </a:ext>
            </a:extLst>
          </p:cNvPr>
          <p:cNvSpPr txBox="1"/>
          <p:nvPr/>
        </p:nvSpPr>
        <p:spPr>
          <a:xfrm>
            <a:off x="5064823" y="4797384"/>
            <a:ext cx="6142037" cy="646331"/>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Cast Dictionary to DataFrame</a:t>
            </a:r>
            <a:r>
              <a:rPr lang="en-US" sz="1200" dirty="0"/>
              <a:t>: Convert the populated dictionary into a DataFrame for easier analysis and manipulation, making it compatible with data processing and machine learning tasks.</a:t>
            </a:r>
            <a:endParaRPr kumimoji="0" lang="en-US" altLang="en-US" sz="1200" b="0" i="0" u="none" strike="noStrike" cap="none" normalizeH="0" baseline="0" dirty="0">
              <a:ln>
                <a:noFill/>
              </a:ln>
              <a:solidFill>
                <a:schemeClr val="tx1"/>
              </a:solidFill>
              <a:effectLst/>
              <a:latin typeface="+mj-lt"/>
            </a:endParaRPr>
          </a:p>
        </p:txBody>
      </p:sp>
      <p:sp>
        <p:nvSpPr>
          <p:cNvPr id="35" name="TextBox 34">
            <a:extLst>
              <a:ext uri="{FF2B5EF4-FFF2-40B4-BE49-F238E27FC236}">
                <a16:creationId xmlns:a16="http://schemas.microsoft.com/office/drawing/2014/main" id="{3067B25B-1799-30FF-D414-63E3FB6AAE50}"/>
              </a:ext>
            </a:extLst>
          </p:cNvPr>
          <p:cNvSpPr txBox="1"/>
          <p:nvPr/>
        </p:nvSpPr>
        <p:spPr>
          <a:xfrm>
            <a:off x="770010" y="1343073"/>
            <a:ext cx="10601251" cy="307777"/>
          </a:xfrm>
          <a:prstGeom prst="rect">
            <a:avLst/>
          </a:prstGeom>
          <a:noFill/>
        </p:spPr>
        <p:txBody>
          <a:bodyPr wrap="square">
            <a:spAutoFit/>
          </a:bodyPr>
          <a:lstStyle/>
          <a:p>
            <a:r>
              <a:rPr lang="en-US" sz="1400" dirty="0"/>
              <a:t>This process describes how web scraping is used to transform raw HTML data from Wikipedia into a structured format suitable for data analysis.</a:t>
            </a:r>
          </a:p>
        </p:txBody>
      </p:sp>
    </p:spTree>
    <p:extLst>
      <p:ext uri="{BB962C8B-B14F-4D97-AF65-F5344CB8AC3E}">
        <p14:creationId xmlns:p14="http://schemas.microsoft.com/office/powerpoint/2010/main" val="21686200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13337" cy="4351338"/>
          </a:xfrm>
          <a:prstGeom prst="rect">
            <a:avLst/>
          </a:prstGeom>
        </p:spPr>
        <p:txBody>
          <a:bodyPr lIns="91440" tIns="45720" rIns="91440" bIns="45720" anchor="t"/>
          <a:lstStyle/>
          <a:p>
            <a:pPr marL="0" indent="0">
              <a:buNone/>
            </a:pPr>
            <a:r>
              <a:rPr lang="en-US" sz="1800" dirty="0"/>
              <a:t>To prepare our data for in-depth analysis and modeling, we embarked on a comprehensive data wrangling process:</a:t>
            </a:r>
          </a:p>
          <a:p>
            <a:pPr>
              <a:buFont typeface="+mj-lt"/>
              <a:buAutoNum type="arabicPeriod"/>
            </a:pPr>
            <a:r>
              <a:rPr lang="en-US" sz="1800" b="1" dirty="0"/>
              <a:t>Data Cleaning and Unification:</a:t>
            </a:r>
            <a:r>
              <a:rPr lang="en-US" sz="1800" dirty="0"/>
              <a:t> We meticulously cleaned and standardized the dataset, addressing inconsistencies and ensuring data integrity.</a:t>
            </a:r>
          </a:p>
          <a:p>
            <a:pPr>
              <a:buFont typeface="+mj-lt"/>
              <a:buAutoNum type="arabicPeriod"/>
            </a:pPr>
            <a:r>
              <a:rPr lang="en-US" sz="1800" b="1" dirty="0"/>
              <a:t>Exploratory Data Analysis (EDA):</a:t>
            </a:r>
            <a:r>
              <a:rPr lang="en-US" sz="1800" dirty="0"/>
              <a:t> </a:t>
            </a:r>
          </a:p>
          <a:p>
            <a:pPr lvl="1">
              <a:buFont typeface="Wingdings" panose="05000000000000000000" pitchFamily="2" charset="2"/>
              <a:buChar char="Ø"/>
            </a:pPr>
            <a:r>
              <a:rPr lang="en-US" sz="1800" b="1" dirty="0"/>
              <a:t>Launch Site Analysis:</a:t>
            </a:r>
            <a:r>
              <a:rPr lang="en-US" sz="1800" dirty="0"/>
              <a:t> We calculated the number of launches per launch site to identify trends and patterns.</a:t>
            </a:r>
          </a:p>
          <a:p>
            <a:pPr lvl="1">
              <a:buFont typeface="Wingdings" panose="05000000000000000000" pitchFamily="2" charset="2"/>
              <a:buChar char="Ø"/>
            </a:pPr>
            <a:r>
              <a:rPr lang="en-US" sz="1800" b="1" dirty="0"/>
              <a:t>Mission Outcome Analysis:</a:t>
            </a:r>
            <a:r>
              <a:rPr lang="en-US" sz="1800" dirty="0"/>
              <a:t> We analyzed the frequency and types of mission outcomes across different orbit types.</a:t>
            </a:r>
          </a:p>
          <a:p>
            <a:pPr lvl="1">
              <a:buFont typeface="Wingdings" panose="05000000000000000000" pitchFamily="2" charset="2"/>
              <a:buChar char="Ø"/>
            </a:pPr>
            <a:r>
              <a:rPr lang="en-US" sz="1800" b="1" dirty="0"/>
              <a:t>Landing Outcome Labeling:</a:t>
            </a:r>
            <a:r>
              <a:rPr lang="en-US" sz="1800" dirty="0"/>
              <a:t> We created a new categorical variable, "landing outcome," derived from the "outcome" column. This simplified subsequent analysis, visualization, and machine learning tasks.</a:t>
            </a:r>
          </a:p>
          <a:p>
            <a:pPr marL="0" indent="0">
              <a:buNone/>
            </a:pPr>
            <a:r>
              <a:rPr lang="en-US" sz="1800" dirty="0"/>
              <a:t>The final, cleaned dataset was exported to a CSV file for further exploration and modeling.</a:t>
            </a:r>
          </a:p>
          <a:p>
            <a:pPr marL="0" indent="0">
              <a:buNone/>
            </a:pPr>
            <a:endParaRPr lang="en-US" sz="18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 Placeholder 2">
            <a:extLst>
              <a:ext uri="{FF2B5EF4-FFF2-40B4-BE49-F238E27FC236}">
                <a16:creationId xmlns:a16="http://schemas.microsoft.com/office/drawing/2014/main" id="{9FED7A55-D482-5469-05BE-36F7FB461C2A}"/>
              </a:ext>
            </a:extLst>
          </p:cNvPr>
          <p:cNvSpPr txBox="1">
            <a:spLocks/>
          </p:cNvSpPr>
          <p:nvPr/>
        </p:nvSpPr>
        <p:spPr>
          <a:xfrm>
            <a:off x="656336" y="6395812"/>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data wrangling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https://github.com/marcthomas2710/Applied-Data-Science-Capstone_Marc_THOMAS/blob/main/Module_1/labs-jupyter-spacex-Data%20wrangling_EXECUTED.ipynb</a:t>
            </a:r>
            <a:r>
              <a:rPr lang="en-US" sz="1200" dirty="0">
                <a:solidFill>
                  <a:srgbClr val="1C7DDB"/>
                </a:solidFill>
              </a:rPr>
              <a:t> </a:t>
            </a:r>
            <a:endParaRPr lang="en-US" sz="1200" dirty="0">
              <a:solidFill>
                <a:schemeClr val="accent3">
                  <a:lumMod val="25000"/>
                </a:schemeClr>
              </a:solidFill>
            </a:endParaRPr>
          </a:p>
          <a:p>
            <a:endParaRPr lang="en-US" sz="1200" dirty="0"/>
          </a:p>
          <a:p>
            <a:endParaRPr lang="en-US" sz="1200" dirty="0"/>
          </a:p>
        </p:txBody>
      </p:sp>
    </p:spTree>
    <p:extLst>
      <p:ext uri="{BB962C8B-B14F-4D97-AF65-F5344CB8AC3E}">
        <p14:creationId xmlns:p14="http://schemas.microsoft.com/office/powerpoint/2010/main" val="33456133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22CBB3-E6A3-07B3-9F76-457F3156C4C0}"/>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0A65B2-9214-83EF-7420-FF3BA1F38989}"/>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8" name="Title 1">
            <a:extLst>
              <a:ext uri="{FF2B5EF4-FFF2-40B4-BE49-F238E27FC236}">
                <a16:creationId xmlns:a16="http://schemas.microsoft.com/office/drawing/2014/main" id="{43D53CCE-9F96-5550-3DB9-EF7C6F7C891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 Placeholder 2">
            <a:extLst>
              <a:ext uri="{FF2B5EF4-FFF2-40B4-BE49-F238E27FC236}">
                <a16:creationId xmlns:a16="http://schemas.microsoft.com/office/drawing/2014/main" id="{E0A8A585-67B6-2D90-2026-1AB74B7BC6FB}"/>
              </a:ext>
            </a:extLst>
          </p:cNvPr>
          <p:cNvSpPr txBox="1">
            <a:spLocks/>
          </p:cNvSpPr>
          <p:nvPr/>
        </p:nvSpPr>
        <p:spPr>
          <a:xfrm>
            <a:off x="656336" y="63862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data wrangling notebook:</a:t>
            </a:r>
            <a:br>
              <a:rPr lang="en-US" sz="1200" dirty="0">
                <a:solidFill>
                  <a:schemeClr val="accent3">
                    <a:lumMod val="25000"/>
                  </a:schemeClr>
                </a:solidFill>
              </a:rPr>
            </a:br>
            <a:r>
              <a:rPr lang="en-US" sz="1200" dirty="0">
                <a:solidFill>
                  <a:srgbClr val="1C7DDB"/>
                </a:solidFill>
                <a:hlinkClick r:id="rId3"/>
              </a:rPr>
              <a:t>https://github.com/marcthomas2710/Applied-Data-Science-Capstone_Marc_THOMAS/blob/main/Module_1/labs-jupyter-spacex-Data%20wrangling_EXECUTED.ipynb</a:t>
            </a:r>
            <a:r>
              <a:rPr lang="en-US" sz="1200" dirty="0">
                <a:solidFill>
                  <a:srgbClr val="1C7DDB"/>
                </a:solidFill>
              </a:rPr>
              <a:t> </a:t>
            </a:r>
            <a:endParaRPr lang="en-US" sz="1200" dirty="0">
              <a:solidFill>
                <a:schemeClr val="accent3">
                  <a:lumMod val="25000"/>
                </a:schemeClr>
              </a:solidFill>
            </a:endParaRPr>
          </a:p>
          <a:p>
            <a:endParaRPr lang="en-US" sz="1200" dirty="0"/>
          </a:p>
          <a:p>
            <a:endParaRPr lang="en-US" sz="1200" dirty="0"/>
          </a:p>
        </p:txBody>
      </p:sp>
      <p:sp>
        <p:nvSpPr>
          <p:cNvPr id="6" name="Content Placeholder 4">
            <a:extLst>
              <a:ext uri="{FF2B5EF4-FFF2-40B4-BE49-F238E27FC236}">
                <a16:creationId xmlns:a16="http://schemas.microsoft.com/office/drawing/2014/main" id="{4A54C35F-BB96-651E-93E3-89966514C913}"/>
              </a:ext>
            </a:extLst>
          </p:cNvPr>
          <p:cNvSpPr txBox="1">
            <a:spLocks/>
          </p:cNvSpPr>
          <p:nvPr/>
        </p:nvSpPr>
        <p:spPr>
          <a:xfrm>
            <a:off x="770011" y="1792288"/>
            <a:ext cx="10601251"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object 11">
            <a:extLst>
              <a:ext uri="{FF2B5EF4-FFF2-40B4-BE49-F238E27FC236}">
                <a16:creationId xmlns:a16="http://schemas.microsoft.com/office/drawing/2014/main" id="{F6EFA809-154A-35F3-6637-F2C7087B381A}"/>
              </a:ext>
            </a:extLst>
          </p:cNvPr>
          <p:cNvSpPr/>
          <p:nvPr/>
        </p:nvSpPr>
        <p:spPr>
          <a:xfrm>
            <a:off x="964881" y="1909603"/>
            <a:ext cx="3862653"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479425" marR="5080" indent="-466725" algn="ctr">
              <a:lnSpc>
                <a:spcPts val="1639"/>
              </a:lnSpc>
              <a:spcBef>
                <a:spcPts val="285"/>
              </a:spcBef>
            </a:pPr>
            <a:r>
              <a:rPr lang="en-US" sz="1050" b="1" spc="-5" dirty="0">
                <a:solidFill>
                  <a:srgbClr val="FFFFFF"/>
                </a:solidFill>
                <a:cs typeface="Carlito"/>
              </a:rPr>
              <a:t>Request Space X dataset csv, from last section</a:t>
            </a:r>
          </a:p>
        </p:txBody>
      </p:sp>
      <p:sp>
        <p:nvSpPr>
          <p:cNvPr id="9" name="Arrow: Right 8">
            <a:extLst>
              <a:ext uri="{FF2B5EF4-FFF2-40B4-BE49-F238E27FC236}">
                <a16:creationId xmlns:a16="http://schemas.microsoft.com/office/drawing/2014/main" id="{DD04F973-679B-FD46-3CE6-B0F141834B51}"/>
              </a:ext>
            </a:extLst>
          </p:cNvPr>
          <p:cNvSpPr/>
          <p:nvPr/>
        </p:nvSpPr>
        <p:spPr>
          <a:xfrm rot="5400000">
            <a:off x="2775106" y="2208154"/>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Arrow: Right 9">
            <a:extLst>
              <a:ext uri="{FF2B5EF4-FFF2-40B4-BE49-F238E27FC236}">
                <a16:creationId xmlns:a16="http://schemas.microsoft.com/office/drawing/2014/main" id="{65B644F6-723D-CAA3-FA22-D0B17833D033}"/>
              </a:ext>
            </a:extLst>
          </p:cNvPr>
          <p:cNvSpPr/>
          <p:nvPr/>
        </p:nvSpPr>
        <p:spPr>
          <a:xfrm rot="5400000">
            <a:off x="2775106" y="2829718"/>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Arrow: Right 10">
            <a:extLst>
              <a:ext uri="{FF2B5EF4-FFF2-40B4-BE49-F238E27FC236}">
                <a16:creationId xmlns:a16="http://schemas.microsoft.com/office/drawing/2014/main" id="{7546F041-B660-9D3D-B11F-323DC34580D7}"/>
              </a:ext>
            </a:extLst>
          </p:cNvPr>
          <p:cNvSpPr/>
          <p:nvPr/>
        </p:nvSpPr>
        <p:spPr>
          <a:xfrm rot="5400000">
            <a:off x="2775106" y="3421300"/>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bject 11">
            <a:extLst>
              <a:ext uri="{FF2B5EF4-FFF2-40B4-BE49-F238E27FC236}">
                <a16:creationId xmlns:a16="http://schemas.microsoft.com/office/drawing/2014/main" id="{A79C05B1-7C36-26C4-7ECA-955AF0CEA24D}"/>
              </a:ext>
            </a:extLst>
          </p:cNvPr>
          <p:cNvSpPr/>
          <p:nvPr/>
        </p:nvSpPr>
        <p:spPr>
          <a:xfrm>
            <a:off x="955728" y="2501401"/>
            <a:ext cx="3880959"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indent="4445" algn="ctr">
              <a:lnSpc>
                <a:spcPct val="91600"/>
              </a:lnSpc>
              <a:spcBef>
                <a:spcPts val="250"/>
              </a:spcBef>
            </a:pPr>
            <a:r>
              <a:rPr lang="en-US" sz="1050" b="1" dirty="0">
                <a:solidFill>
                  <a:srgbClr val="FFFFFF"/>
                </a:solidFill>
                <a:cs typeface="Carlito"/>
              </a:rPr>
              <a:t>Calculate the percentage of missing values for each attribute.</a:t>
            </a:r>
          </a:p>
          <a:p>
            <a:pPr marL="12700" marR="5080" indent="4445" algn="ctr">
              <a:lnSpc>
                <a:spcPct val="91600"/>
              </a:lnSpc>
              <a:spcBef>
                <a:spcPts val="250"/>
              </a:spcBef>
            </a:pPr>
            <a:r>
              <a:rPr lang="en-US" sz="1050" b="1" dirty="0">
                <a:solidFill>
                  <a:srgbClr val="FFFFFF"/>
                </a:solidFill>
                <a:cs typeface="Carlito"/>
              </a:rPr>
              <a:t>Identify columns as either numerical or categorical.</a:t>
            </a:r>
            <a:endParaRPr lang="en-US" sz="1050" b="1" dirty="0">
              <a:solidFill>
                <a:srgbClr val="FFFFFF"/>
              </a:solidFill>
            </a:endParaRPr>
          </a:p>
        </p:txBody>
      </p:sp>
      <p:sp>
        <p:nvSpPr>
          <p:cNvPr id="13" name="object 11">
            <a:extLst>
              <a:ext uri="{FF2B5EF4-FFF2-40B4-BE49-F238E27FC236}">
                <a16:creationId xmlns:a16="http://schemas.microsoft.com/office/drawing/2014/main" id="{B797C428-7AC4-74DE-FDF4-FD1E1AEFCEF8}"/>
              </a:ext>
            </a:extLst>
          </p:cNvPr>
          <p:cNvSpPr/>
          <p:nvPr/>
        </p:nvSpPr>
        <p:spPr>
          <a:xfrm>
            <a:off x="955728" y="3093199"/>
            <a:ext cx="3880959"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algn="ctr">
              <a:lnSpc>
                <a:spcPct val="89800"/>
              </a:lnSpc>
              <a:spcBef>
                <a:spcPts val="280"/>
              </a:spcBef>
            </a:pPr>
            <a:r>
              <a:rPr lang="en-US" sz="1050" b="1" spc="-10" dirty="0">
                <a:solidFill>
                  <a:srgbClr val="FFFFFF"/>
                </a:solidFill>
                <a:cs typeface="Carlito"/>
              </a:rPr>
              <a:t>Calculate the number of launches on each site</a:t>
            </a:r>
          </a:p>
        </p:txBody>
      </p:sp>
      <p:sp>
        <p:nvSpPr>
          <p:cNvPr id="14" name="object 11">
            <a:extLst>
              <a:ext uri="{FF2B5EF4-FFF2-40B4-BE49-F238E27FC236}">
                <a16:creationId xmlns:a16="http://schemas.microsoft.com/office/drawing/2014/main" id="{4FBF3A91-5953-7B1A-1712-C136C15A057D}"/>
              </a:ext>
            </a:extLst>
          </p:cNvPr>
          <p:cNvSpPr/>
          <p:nvPr/>
        </p:nvSpPr>
        <p:spPr>
          <a:xfrm>
            <a:off x="964880" y="3684998"/>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575945" marR="5080" indent="-563880" algn="ctr">
              <a:lnSpc>
                <a:spcPts val="1639"/>
              </a:lnSpc>
              <a:spcBef>
                <a:spcPts val="285"/>
              </a:spcBef>
            </a:pPr>
            <a:r>
              <a:rPr lang="en-US" sz="1050" b="1" dirty="0">
                <a:solidFill>
                  <a:srgbClr val="FFFFFF"/>
                </a:solidFill>
                <a:cs typeface="Carlito"/>
              </a:rPr>
              <a:t>Calculate the number and occurrence of each orbit</a:t>
            </a:r>
          </a:p>
        </p:txBody>
      </p:sp>
      <p:sp>
        <p:nvSpPr>
          <p:cNvPr id="15" name="object 11">
            <a:extLst>
              <a:ext uri="{FF2B5EF4-FFF2-40B4-BE49-F238E27FC236}">
                <a16:creationId xmlns:a16="http://schemas.microsoft.com/office/drawing/2014/main" id="{7F8C94B5-A165-5344-03F2-BA47CE407726}"/>
              </a:ext>
            </a:extLst>
          </p:cNvPr>
          <p:cNvSpPr/>
          <p:nvPr/>
        </p:nvSpPr>
        <p:spPr>
          <a:xfrm>
            <a:off x="964880" y="4276797"/>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algn="l"/>
            <a:r>
              <a:rPr lang="en-US" sz="1050" b="1" i="0" dirty="0">
                <a:effectLst/>
                <a:latin typeface="system-ui"/>
              </a:rPr>
              <a:t>Calculate the number and </a:t>
            </a:r>
            <a:r>
              <a:rPr lang="en-US" sz="1050" b="1" i="0" dirty="0" err="1">
                <a:effectLst/>
                <a:latin typeface="system-ui"/>
              </a:rPr>
              <a:t>occurence</a:t>
            </a:r>
            <a:r>
              <a:rPr lang="en-US" sz="1050" b="1" i="0" dirty="0">
                <a:effectLst/>
                <a:latin typeface="system-ui"/>
              </a:rPr>
              <a:t> of mission outcome of the orbits</a:t>
            </a:r>
          </a:p>
        </p:txBody>
      </p:sp>
      <p:sp>
        <p:nvSpPr>
          <p:cNvPr id="16" name="object 11">
            <a:extLst>
              <a:ext uri="{FF2B5EF4-FFF2-40B4-BE49-F238E27FC236}">
                <a16:creationId xmlns:a16="http://schemas.microsoft.com/office/drawing/2014/main" id="{C12B2469-7A68-D618-7BD5-527D922D866D}"/>
              </a:ext>
            </a:extLst>
          </p:cNvPr>
          <p:cNvSpPr/>
          <p:nvPr/>
        </p:nvSpPr>
        <p:spPr>
          <a:xfrm>
            <a:off x="974033" y="4868596"/>
            <a:ext cx="3862654" cy="346060"/>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algn="ctr"/>
            <a:r>
              <a:rPr lang="en-US" sz="1050" b="1" i="0" dirty="0">
                <a:effectLst/>
                <a:latin typeface="system-ui"/>
              </a:rPr>
              <a:t>Create a landing outcome label from Outcome column</a:t>
            </a:r>
          </a:p>
        </p:txBody>
      </p:sp>
      <p:sp>
        <p:nvSpPr>
          <p:cNvPr id="17" name="Arrow: Right 16">
            <a:extLst>
              <a:ext uri="{FF2B5EF4-FFF2-40B4-BE49-F238E27FC236}">
                <a16:creationId xmlns:a16="http://schemas.microsoft.com/office/drawing/2014/main" id="{2E1D3E0F-8723-DF26-E8BF-9166A4E129B7}"/>
              </a:ext>
            </a:extLst>
          </p:cNvPr>
          <p:cNvSpPr/>
          <p:nvPr/>
        </p:nvSpPr>
        <p:spPr>
          <a:xfrm rot="5400000">
            <a:off x="2775106" y="460132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7">
            <a:extLst>
              <a:ext uri="{FF2B5EF4-FFF2-40B4-BE49-F238E27FC236}">
                <a16:creationId xmlns:a16="http://schemas.microsoft.com/office/drawing/2014/main" id="{D5B8A4A3-1403-9DD3-8757-0092E9F1D8C0}"/>
              </a:ext>
            </a:extLst>
          </p:cNvPr>
          <p:cNvSpPr/>
          <p:nvPr/>
        </p:nvSpPr>
        <p:spPr>
          <a:xfrm rot="5400000">
            <a:off x="2775106" y="401587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E414B45-DF74-1FB7-BC0D-E13A2DEED6B0}"/>
              </a:ext>
            </a:extLst>
          </p:cNvPr>
          <p:cNvSpPr txBox="1"/>
          <p:nvPr/>
        </p:nvSpPr>
        <p:spPr>
          <a:xfrm>
            <a:off x="5085082" y="1930553"/>
            <a:ext cx="6142037"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Request SpaceX Dataset CSV</a:t>
            </a:r>
            <a:r>
              <a:rPr lang="en-US" sz="1200" dirty="0"/>
              <a:t>: Load the SpaceX dataset from a previously saved section.</a:t>
            </a:r>
            <a:endParaRPr kumimoji="0" lang="en-US" altLang="en-US" sz="1200" b="0" i="0" u="none" strike="noStrike" cap="none" normalizeH="0" baseline="0" dirty="0">
              <a:ln>
                <a:noFill/>
              </a:ln>
              <a:solidFill>
                <a:schemeClr val="tx1"/>
              </a:solidFill>
              <a:effectLst/>
              <a:latin typeface="+mj-lt"/>
            </a:endParaRPr>
          </a:p>
        </p:txBody>
      </p:sp>
      <p:sp>
        <p:nvSpPr>
          <p:cNvPr id="20" name="TextBox 19">
            <a:extLst>
              <a:ext uri="{FF2B5EF4-FFF2-40B4-BE49-F238E27FC236}">
                <a16:creationId xmlns:a16="http://schemas.microsoft.com/office/drawing/2014/main" id="{57A74EFF-0023-4383-56E3-F7A43162E91C}"/>
              </a:ext>
            </a:extLst>
          </p:cNvPr>
          <p:cNvSpPr txBox="1"/>
          <p:nvPr/>
        </p:nvSpPr>
        <p:spPr>
          <a:xfrm>
            <a:off x="5085081" y="245176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Calculate Missing Values and Identify Column Types</a:t>
            </a:r>
            <a:r>
              <a:rPr lang="en-US" sz="1200" dirty="0"/>
              <a:t>: Determine the percentage of missing values in each attribute and classify columns as numerical or categorical.</a:t>
            </a:r>
            <a:endParaRPr kumimoji="0" lang="en-US" altLang="en-US" sz="1200" b="0" i="0" u="none" strike="noStrike" cap="none" normalizeH="0" baseline="0" dirty="0">
              <a:ln>
                <a:noFill/>
              </a:ln>
              <a:solidFill>
                <a:schemeClr val="tx1"/>
              </a:solidFill>
              <a:effectLst/>
              <a:latin typeface="+mj-lt"/>
            </a:endParaRPr>
          </a:p>
        </p:txBody>
      </p:sp>
      <p:sp>
        <p:nvSpPr>
          <p:cNvPr id="21" name="TextBox 20">
            <a:extLst>
              <a:ext uri="{FF2B5EF4-FFF2-40B4-BE49-F238E27FC236}">
                <a16:creationId xmlns:a16="http://schemas.microsoft.com/office/drawing/2014/main" id="{08B9FA04-E0F0-EBAC-7A83-2B8B6CF3E773}"/>
              </a:ext>
            </a:extLst>
          </p:cNvPr>
          <p:cNvSpPr txBox="1"/>
          <p:nvPr/>
        </p:nvSpPr>
        <p:spPr>
          <a:xfrm>
            <a:off x="5085081" y="3038169"/>
            <a:ext cx="6142037"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Calculate Launches per Site</a:t>
            </a:r>
            <a:r>
              <a:rPr lang="en-US" sz="1200" dirty="0"/>
              <a:t>: Count the number of launches at each launch site.</a:t>
            </a:r>
            <a:endParaRPr kumimoji="0" lang="en-US" altLang="en-US" sz="1200" b="0" i="0" u="none" strike="noStrike" cap="none" normalizeH="0" baseline="0" dirty="0">
              <a:ln>
                <a:noFill/>
              </a:ln>
              <a:solidFill>
                <a:schemeClr val="tx1"/>
              </a:solidFill>
              <a:effectLst/>
              <a:latin typeface="+mj-lt"/>
            </a:endParaRPr>
          </a:p>
        </p:txBody>
      </p:sp>
      <p:sp>
        <p:nvSpPr>
          <p:cNvPr id="22" name="TextBox 21">
            <a:extLst>
              <a:ext uri="{FF2B5EF4-FFF2-40B4-BE49-F238E27FC236}">
                <a16:creationId xmlns:a16="http://schemas.microsoft.com/office/drawing/2014/main" id="{79EEE373-835C-2B21-FA3E-650005887781}"/>
              </a:ext>
            </a:extLst>
          </p:cNvPr>
          <p:cNvSpPr txBox="1"/>
          <p:nvPr/>
        </p:nvSpPr>
        <p:spPr>
          <a:xfrm>
            <a:off x="5085082" y="3624574"/>
            <a:ext cx="6142037"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Calculate Orbits</a:t>
            </a:r>
            <a:r>
              <a:rPr lang="en-US" sz="1200" dirty="0"/>
              <a:t>: Count the occurrences of each orbit type.</a:t>
            </a:r>
            <a:endParaRPr kumimoji="0" lang="en-US" altLang="en-US" sz="1200" b="0" i="0" u="none" strike="noStrike" cap="none" normalizeH="0" baseline="0" dirty="0">
              <a:ln>
                <a:noFill/>
              </a:ln>
              <a:solidFill>
                <a:schemeClr val="tx1"/>
              </a:solidFill>
              <a:effectLst/>
              <a:latin typeface="+mj-lt"/>
            </a:endParaRPr>
          </a:p>
        </p:txBody>
      </p:sp>
      <p:sp>
        <p:nvSpPr>
          <p:cNvPr id="23" name="TextBox 22">
            <a:extLst>
              <a:ext uri="{FF2B5EF4-FFF2-40B4-BE49-F238E27FC236}">
                <a16:creationId xmlns:a16="http://schemas.microsoft.com/office/drawing/2014/main" id="{998F5C59-EB3D-CFB9-A61F-F5D39597D977}"/>
              </a:ext>
            </a:extLst>
          </p:cNvPr>
          <p:cNvSpPr txBox="1"/>
          <p:nvPr/>
        </p:nvSpPr>
        <p:spPr>
          <a:xfrm>
            <a:off x="5064823" y="421097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Calculate Mission Outcomes per Orbit</a:t>
            </a:r>
            <a:r>
              <a:rPr lang="en-US" sz="1200" dirty="0"/>
              <a:t>: Count the occurrences of each mission outcome for each orbit type.</a:t>
            </a:r>
            <a:endParaRPr kumimoji="0" lang="en-US" altLang="en-US" sz="1200" b="0" i="0" u="none" strike="noStrike" cap="none" normalizeH="0" baseline="0" dirty="0">
              <a:ln>
                <a:noFill/>
              </a:ln>
              <a:solidFill>
                <a:schemeClr val="tx1"/>
              </a:solidFill>
              <a:effectLst/>
              <a:latin typeface="+mj-lt"/>
            </a:endParaRPr>
          </a:p>
        </p:txBody>
      </p:sp>
      <p:sp>
        <p:nvSpPr>
          <p:cNvPr id="24" name="TextBox 23">
            <a:extLst>
              <a:ext uri="{FF2B5EF4-FFF2-40B4-BE49-F238E27FC236}">
                <a16:creationId xmlns:a16="http://schemas.microsoft.com/office/drawing/2014/main" id="{578EE7B2-99A8-F557-ACAB-D13107BBF986}"/>
              </a:ext>
            </a:extLst>
          </p:cNvPr>
          <p:cNvSpPr txBox="1"/>
          <p:nvPr/>
        </p:nvSpPr>
        <p:spPr>
          <a:xfrm>
            <a:off x="5064823" y="479738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Create Landing Outcome Label</a:t>
            </a:r>
            <a:r>
              <a:rPr lang="en-US" sz="1200" dirty="0"/>
              <a:t>: This variable will represent the classification variable that represents the outcome of each launch</a:t>
            </a:r>
            <a:endParaRPr kumimoji="0" lang="en-US" altLang="en-US" sz="1200" b="0" i="0" u="none" strike="noStrike" cap="none" normalizeH="0" baseline="0" dirty="0">
              <a:ln>
                <a:noFill/>
              </a:ln>
              <a:solidFill>
                <a:schemeClr val="tx1"/>
              </a:solidFill>
              <a:effectLst/>
              <a:latin typeface="+mj-lt"/>
            </a:endParaRPr>
          </a:p>
        </p:txBody>
      </p:sp>
      <p:sp>
        <p:nvSpPr>
          <p:cNvPr id="25" name="TextBox 24">
            <a:extLst>
              <a:ext uri="{FF2B5EF4-FFF2-40B4-BE49-F238E27FC236}">
                <a16:creationId xmlns:a16="http://schemas.microsoft.com/office/drawing/2014/main" id="{219480E6-B17C-DBAC-A509-30D7918433D8}"/>
              </a:ext>
            </a:extLst>
          </p:cNvPr>
          <p:cNvSpPr txBox="1"/>
          <p:nvPr/>
        </p:nvSpPr>
        <p:spPr>
          <a:xfrm>
            <a:off x="770010" y="1361656"/>
            <a:ext cx="11135478" cy="307777"/>
          </a:xfrm>
          <a:prstGeom prst="rect">
            <a:avLst/>
          </a:prstGeom>
          <a:noFill/>
        </p:spPr>
        <p:txBody>
          <a:bodyPr wrap="square">
            <a:spAutoFit/>
          </a:bodyPr>
          <a:lstStyle/>
          <a:p>
            <a:r>
              <a:rPr lang="en-US" sz="1400" dirty="0"/>
              <a:t>This process describes how Data Wrangling is used to transform Space X dataset, from last section into a structured format suitable for data analysis.</a:t>
            </a:r>
          </a:p>
        </p:txBody>
      </p:sp>
      <p:sp>
        <p:nvSpPr>
          <p:cNvPr id="26" name="object 11">
            <a:extLst>
              <a:ext uri="{FF2B5EF4-FFF2-40B4-BE49-F238E27FC236}">
                <a16:creationId xmlns:a16="http://schemas.microsoft.com/office/drawing/2014/main" id="{6679F2E5-3D66-C17E-9F61-523268367FFE}"/>
              </a:ext>
            </a:extLst>
          </p:cNvPr>
          <p:cNvSpPr/>
          <p:nvPr/>
        </p:nvSpPr>
        <p:spPr>
          <a:xfrm>
            <a:off x="974033" y="5475776"/>
            <a:ext cx="3862654" cy="346060"/>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algn="ctr"/>
            <a:r>
              <a:rPr lang="en-US" sz="1050" b="1" i="0" dirty="0">
                <a:effectLst/>
                <a:latin typeface="system-ui"/>
              </a:rPr>
              <a:t>Export the created dataset to a CSV for the next section</a:t>
            </a:r>
          </a:p>
        </p:txBody>
      </p:sp>
      <p:sp>
        <p:nvSpPr>
          <p:cNvPr id="27" name="TextBox 26">
            <a:extLst>
              <a:ext uri="{FF2B5EF4-FFF2-40B4-BE49-F238E27FC236}">
                <a16:creationId xmlns:a16="http://schemas.microsoft.com/office/drawing/2014/main" id="{1996EA28-BB3E-763A-9CA2-596EC0B76546}"/>
              </a:ext>
            </a:extLst>
          </p:cNvPr>
          <p:cNvSpPr txBox="1"/>
          <p:nvPr/>
        </p:nvSpPr>
        <p:spPr>
          <a:xfrm>
            <a:off x="5040709" y="5444584"/>
            <a:ext cx="6142037"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Export Dataset</a:t>
            </a:r>
            <a:r>
              <a:rPr lang="en-US" sz="1200" dirty="0"/>
              <a:t>: Save the processed dataset as a CSV file for the next stage.</a:t>
            </a:r>
            <a:endParaRPr kumimoji="0" lang="en-US" altLang="en-US" sz="12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3471124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563E7D-6FA7-24E4-93F9-15F967019929}"/>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EF0192C-C1E0-CE6E-3535-462CEFE1A5C1}"/>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B8F0D548-36B4-0C47-A50D-9040C0BB3A9C}"/>
              </a:ext>
            </a:extLst>
          </p:cNvPr>
          <p:cNvSpPr>
            <a:spLocks noGrp="1"/>
          </p:cNvSpPr>
          <p:nvPr>
            <p:ph idx="4294967295"/>
          </p:nvPr>
        </p:nvSpPr>
        <p:spPr>
          <a:xfrm>
            <a:off x="770011" y="1048053"/>
            <a:ext cx="10809279" cy="5379157"/>
          </a:xfrm>
          <a:prstGeom prst="rect">
            <a:avLst/>
          </a:prstGeom>
        </p:spPr>
        <p:txBody>
          <a:bodyPr lIns="91440" tIns="45720" rIns="91440" bIns="45720" anchor="t"/>
          <a:lstStyle/>
          <a:p>
            <a:pPr marL="0" indent="0" algn="just">
              <a:buNone/>
            </a:pPr>
            <a:r>
              <a:rPr lang="en-US" sz="1800" dirty="0"/>
              <a:t>To gain insights into the underlying relationships between key variables, different visualization techniques to compare relationships between variables to decide if a relationship exists so that they could be used in training the machine learning model :</a:t>
            </a:r>
          </a:p>
          <a:p>
            <a:pPr marL="0" indent="0">
              <a:buNone/>
            </a:pPr>
            <a:r>
              <a:rPr lang="en-US" sz="1800" b="1" dirty="0"/>
              <a:t>Visualization:</a:t>
            </a:r>
            <a:endParaRPr lang="en-US" sz="1800" dirty="0"/>
          </a:p>
          <a:p>
            <a:pPr>
              <a:buFont typeface="Wingdings" panose="05000000000000000000" pitchFamily="2" charset="2"/>
              <a:buChar char="Ø"/>
            </a:pPr>
            <a:r>
              <a:rPr lang="en-US" sz="1800" b="1" dirty="0"/>
              <a:t>Scatter plots: </a:t>
            </a:r>
            <a:r>
              <a:rPr lang="en-US" sz="1800" dirty="0"/>
              <a:t>Scatter plots show dependency of attributes on each other. Once a pattern is determined from the graphs. It’s very easy to see which factors affecting the most to the success of the landing outcomes.</a:t>
            </a:r>
          </a:p>
          <a:p>
            <a:pPr>
              <a:buFont typeface="Wingdings" panose="05000000000000000000" pitchFamily="2" charset="2"/>
              <a:buChar char="Ø"/>
            </a:pPr>
            <a:r>
              <a:rPr lang="en-US" sz="1800" b="1" dirty="0"/>
              <a:t>Bar Charts:</a:t>
            </a:r>
            <a:r>
              <a:rPr lang="en-US" sz="1800" dirty="0"/>
              <a:t> We employed bar charts to visualize the distribution of mission outcomes across different orbit types. This allowed us to identify orbits with higher success rates.</a:t>
            </a:r>
          </a:p>
          <a:p>
            <a:pPr>
              <a:buFont typeface="Wingdings" panose="05000000000000000000" pitchFamily="2" charset="2"/>
              <a:buChar char="Ø"/>
            </a:pPr>
            <a:r>
              <a:rPr lang="en-US" sz="1800" b="1" dirty="0"/>
              <a:t>Line Plots:</a:t>
            </a:r>
            <a:r>
              <a:rPr lang="en-US" sz="1800" dirty="0"/>
              <a:t> Line plots were used to track trends in launch success over time. By visualizing yearly launch success rates, we can identify potential patterns or anomalies.</a:t>
            </a:r>
          </a:p>
          <a:p>
            <a:pPr marL="0" indent="0">
              <a:buNone/>
            </a:pPr>
            <a:r>
              <a:rPr lang="en-US" sz="1800" b="1" dirty="0"/>
              <a:t>Feature Engineering:</a:t>
            </a:r>
            <a:endParaRPr lang="en-US" sz="1800" dirty="0"/>
          </a:p>
          <a:p>
            <a:pPr>
              <a:buFont typeface="Wingdings" panose="05000000000000000000" pitchFamily="2" charset="2"/>
              <a:buChar char="Ø"/>
            </a:pPr>
            <a:r>
              <a:rPr lang="en-US" sz="1800" dirty="0"/>
              <a:t>To prepare the data for predictive modeling, we performed feature engineering:</a:t>
            </a:r>
          </a:p>
          <a:p>
            <a:pPr>
              <a:buFont typeface="Wingdings" panose="05000000000000000000" pitchFamily="2" charset="2"/>
              <a:buChar char="Ø"/>
            </a:pPr>
            <a:r>
              <a:rPr lang="en-US" sz="1800" b="1" dirty="0"/>
              <a:t>Categorical Variable Encoding:</a:t>
            </a:r>
            <a:r>
              <a:rPr lang="en-US" sz="1800" dirty="0"/>
              <a:t> We converted categorical variables (such as launch site, orbit type, and landing outcome) into numerical representations using one-hot encoding. This step is crucial for machine learning algorithms, which typically work with numerical data.</a:t>
            </a:r>
          </a:p>
          <a:p>
            <a:pPr marL="0" indent="0">
              <a:buNone/>
            </a:pPr>
            <a:r>
              <a:rPr lang="en-US" sz="1800" dirty="0"/>
              <a:t>By combining these techniques, we aimed to extract meaningful insights and create a robust dataset for future predictive modeling.</a:t>
            </a:r>
          </a:p>
          <a:p>
            <a:pPr marL="0" indent="0" algn="just">
              <a:buNone/>
            </a:pPr>
            <a:endParaRPr lang="en-US" sz="1800" dirty="0"/>
          </a:p>
        </p:txBody>
      </p:sp>
      <p:sp>
        <p:nvSpPr>
          <p:cNvPr id="3" name="Title 1">
            <a:extLst>
              <a:ext uri="{FF2B5EF4-FFF2-40B4-BE49-F238E27FC236}">
                <a16:creationId xmlns:a16="http://schemas.microsoft.com/office/drawing/2014/main" id="{838912AB-6AC3-D280-E19C-C8B855748EE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 Placeholder 2">
            <a:extLst>
              <a:ext uri="{FF2B5EF4-FFF2-40B4-BE49-F238E27FC236}">
                <a16:creationId xmlns:a16="http://schemas.microsoft.com/office/drawing/2014/main" id="{EC71F852-B96F-7FF9-7FCC-116A16A557CF}"/>
              </a:ext>
            </a:extLst>
          </p:cNvPr>
          <p:cNvSpPr txBox="1">
            <a:spLocks/>
          </p:cNvSpPr>
          <p:nvPr/>
        </p:nvSpPr>
        <p:spPr>
          <a:xfrm>
            <a:off x="656336" y="63481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EDA with Data Visualization notebook:</a:t>
            </a:r>
            <a:br>
              <a:rPr lang="en-US" sz="1200" dirty="0">
                <a:solidFill>
                  <a:schemeClr val="accent3">
                    <a:lumMod val="25000"/>
                  </a:schemeClr>
                </a:solidFill>
              </a:rPr>
            </a:br>
            <a:r>
              <a:rPr lang="en-US" sz="1200" dirty="0">
                <a:solidFill>
                  <a:srgbClr val="1C7DDB"/>
                </a:solidFill>
                <a:hlinkClick r:id="rId3"/>
              </a:rPr>
              <a:t>https://github.com/marcthomas2710/Applied-Data-Science-Capstone_Marc_THOMAS/blob/main/Module_2/edadataviz_EXECUTED_V2.ipynb</a:t>
            </a:r>
            <a:r>
              <a:rPr lang="en-US" sz="1200" dirty="0">
                <a:solidFill>
                  <a:srgbClr val="1C7DDB"/>
                </a:solidFill>
              </a:rPr>
              <a:t> </a:t>
            </a:r>
            <a:endParaRPr lang="en-US" sz="1200" dirty="0"/>
          </a:p>
        </p:txBody>
      </p:sp>
    </p:spTree>
    <p:extLst>
      <p:ext uri="{BB962C8B-B14F-4D97-AF65-F5344CB8AC3E}">
        <p14:creationId xmlns:p14="http://schemas.microsoft.com/office/powerpoint/2010/main" val="9447184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B9BF90-0044-A7D0-08B9-8076BCA00EF5}"/>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ECCC81-5E68-0562-6D1D-AAA9E746941F}"/>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7AEEE546-614D-5E38-A3B6-BC646E771CA8}"/>
              </a:ext>
            </a:extLst>
          </p:cNvPr>
          <p:cNvSpPr>
            <a:spLocks noGrp="1"/>
          </p:cNvSpPr>
          <p:nvPr>
            <p:ph idx="4294967295"/>
          </p:nvPr>
        </p:nvSpPr>
        <p:spPr>
          <a:xfrm>
            <a:off x="770011" y="1048053"/>
            <a:ext cx="10809279" cy="5379157"/>
          </a:xfrm>
          <a:prstGeom prst="rect">
            <a:avLst/>
          </a:prstGeom>
        </p:spPr>
        <p:txBody>
          <a:bodyPr lIns="91440" tIns="45720" rIns="91440" bIns="45720" anchor="t"/>
          <a:lstStyle/>
          <a:p>
            <a:pPr marL="0" indent="0" algn="just">
              <a:buNone/>
            </a:pPr>
            <a:r>
              <a:rPr lang="en-US" sz="1800" dirty="0"/>
              <a:t>To gain insights into the underlying relationships between key variables we did this set of data analysis: </a:t>
            </a:r>
          </a:p>
          <a:p>
            <a:pPr marL="0" indent="0" algn="just">
              <a:buNone/>
            </a:pPr>
            <a:endParaRPr lang="en-US" sz="1800" dirty="0"/>
          </a:p>
          <a:p>
            <a:pPr algn="just">
              <a:lnSpc>
                <a:spcPct val="100000"/>
              </a:lnSpc>
              <a:spcBef>
                <a:spcPts val="0"/>
              </a:spcBef>
            </a:pPr>
            <a:r>
              <a:rPr lang="en-US" sz="1600" b="1" dirty="0"/>
              <a:t>Flight Number vs. Launch Site (scatter plots):</a:t>
            </a:r>
            <a:r>
              <a:rPr lang="en-US" sz="1600" dirty="0"/>
              <a:t> We analyzed the distribution of launches across different launch sites over time.</a:t>
            </a:r>
          </a:p>
          <a:p>
            <a:pPr algn="just">
              <a:lnSpc>
                <a:spcPct val="100000"/>
              </a:lnSpc>
              <a:spcBef>
                <a:spcPts val="0"/>
              </a:spcBef>
            </a:pPr>
            <a:r>
              <a:rPr lang="en-US" sz="1600" b="1" dirty="0"/>
              <a:t>Payload Mass vs. Launch Site (scatter plots):</a:t>
            </a:r>
            <a:r>
              <a:rPr lang="en-US" sz="1600" dirty="0"/>
              <a:t> We investigated the relationship between payload mass and launch site.</a:t>
            </a:r>
          </a:p>
          <a:p>
            <a:pPr algn="just">
              <a:lnSpc>
                <a:spcPct val="100000"/>
              </a:lnSpc>
              <a:spcBef>
                <a:spcPts val="0"/>
              </a:spcBef>
            </a:pPr>
            <a:r>
              <a:rPr lang="en-US" sz="1600" b="1" dirty="0"/>
              <a:t>Success rate vs. Orbit type (bar chart): </a:t>
            </a:r>
            <a:r>
              <a:rPr lang="en-US" sz="1600" dirty="0"/>
              <a:t>We studied the relationship between success rate and the target orbit.</a:t>
            </a:r>
            <a:endParaRPr lang="en-US" sz="1600" b="1" dirty="0"/>
          </a:p>
          <a:p>
            <a:pPr algn="just">
              <a:lnSpc>
                <a:spcPct val="100000"/>
              </a:lnSpc>
              <a:spcBef>
                <a:spcPts val="0"/>
              </a:spcBef>
              <a:buFont typeface="Arial" panose="020B0604020202020204" pitchFamily="34" charset="0"/>
              <a:buChar char="•"/>
            </a:pPr>
            <a:r>
              <a:rPr lang="en-US" sz="1600" b="1" dirty="0"/>
              <a:t>Payload Mass vs. Flight Number (scatter plots):</a:t>
            </a:r>
            <a:r>
              <a:rPr lang="en-US" sz="1600" dirty="0"/>
              <a:t> We explored the correlation between the mass of the payload and the mission sequence number.</a:t>
            </a:r>
          </a:p>
          <a:p>
            <a:pPr algn="just">
              <a:lnSpc>
                <a:spcPct val="100000"/>
              </a:lnSpc>
              <a:spcBef>
                <a:spcPts val="0"/>
              </a:spcBef>
              <a:buFont typeface="Arial" panose="020B0604020202020204" pitchFamily="34" charset="0"/>
              <a:buChar char="•"/>
            </a:pPr>
            <a:r>
              <a:rPr lang="en-US" sz="1600" b="1" dirty="0"/>
              <a:t>Flight Number vs. Orbit Type (scatter plots):</a:t>
            </a:r>
            <a:r>
              <a:rPr lang="en-US" sz="1600" dirty="0"/>
              <a:t> We examined the evolution of orbit types over the course of the missions.</a:t>
            </a:r>
          </a:p>
          <a:p>
            <a:pPr algn="just">
              <a:lnSpc>
                <a:spcPct val="100000"/>
              </a:lnSpc>
              <a:spcBef>
                <a:spcPts val="0"/>
              </a:spcBef>
              <a:buFont typeface="Arial" panose="020B0604020202020204" pitchFamily="34" charset="0"/>
              <a:buChar char="•"/>
            </a:pPr>
            <a:r>
              <a:rPr lang="en-US" sz="1600" b="1" dirty="0"/>
              <a:t>Payload vs. Orbit Type (scatter plots):</a:t>
            </a:r>
            <a:r>
              <a:rPr lang="en-US" sz="1600" dirty="0"/>
              <a:t> We studied the relationship between payload mass and the target orbit.</a:t>
            </a:r>
          </a:p>
          <a:p>
            <a:pPr algn="just">
              <a:lnSpc>
                <a:spcPct val="100000"/>
              </a:lnSpc>
              <a:spcBef>
                <a:spcPts val="0"/>
              </a:spcBef>
              <a:buFont typeface="Arial" panose="020B0604020202020204" pitchFamily="34" charset="0"/>
              <a:buChar char="•"/>
            </a:pPr>
            <a:r>
              <a:rPr lang="en-US" sz="1600" b="1" dirty="0"/>
              <a:t>The launch success yearly trend</a:t>
            </a:r>
          </a:p>
          <a:p>
            <a:pPr marL="0" indent="0" algn="just">
              <a:lnSpc>
                <a:spcPct val="100000"/>
              </a:lnSpc>
              <a:spcBef>
                <a:spcPts val="0"/>
              </a:spcBef>
              <a:buNone/>
            </a:pPr>
            <a:endParaRPr lang="en-US" sz="1800" dirty="0"/>
          </a:p>
          <a:p>
            <a:pPr marL="0" indent="0" algn="just">
              <a:lnSpc>
                <a:spcPct val="100000"/>
              </a:lnSpc>
              <a:spcBef>
                <a:spcPts val="0"/>
              </a:spcBef>
              <a:buNone/>
            </a:pPr>
            <a:r>
              <a:rPr lang="en-US" sz="1800" dirty="0"/>
              <a:t>By visualizing these relationships, we were able to identify potential factors influencing landing outcomes. These insights will be crucial for feature engineering and model development in subsequent steps.</a:t>
            </a:r>
          </a:p>
          <a:p>
            <a:pPr marL="0" indent="0" algn="just">
              <a:buNone/>
            </a:pPr>
            <a:endParaRPr lang="en-US" sz="1800" dirty="0"/>
          </a:p>
        </p:txBody>
      </p:sp>
      <p:sp>
        <p:nvSpPr>
          <p:cNvPr id="3" name="Title 1">
            <a:extLst>
              <a:ext uri="{FF2B5EF4-FFF2-40B4-BE49-F238E27FC236}">
                <a16:creationId xmlns:a16="http://schemas.microsoft.com/office/drawing/2014/main" id="{F5729BE4-7481-764B-CBCE-A159D4C74A7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xt Placeholder 2">
            <a:extLst>
              <a:ext uri="{FF2B5EF4-FFF2-40B4-BE49-F238E27FC236}">
                <a16:creationId xmlns:a16="http://schemas.microsoft.com/office/drawing/2014/main" id="{83F31C47-3BCD-C8B3-A3CD-17847041FD35}"/>
              </a:ext>
            </a:extLst>
          </p:cNvPr>
          <p:cNvSpPr txBox="1">
            <a:spLocks/>
          </p:cNvSpPr>
          <p:nvPr/>
        </p:nvSpPr>
        <p:spPr>
          <a:xfrm>
            <a:off x="656336" y="63481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EDA with Data Visualization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https://github.com/marcthomas2710/Applied-Data-Science-Capstone_Marc_THOMAS/blob/main/Module_2/edadataviz_EXECUTED_V2.ipynb</a:t>
            </a:r>
            <a:r>
              <a:rPr lang="en-US" sz="1200" dirty="0">
                <a:solidFill>
                  <a:srgbClr val="1C7DDB"/>
                </a:solidFill>
              </a:rPr>
              <a:t> </a:t>
            </a:r>
            <a:endParaRPr lang="en-US" sz="1200" dirty="0"/>
          </a:p>
        </p:txBody>
      </p:sp>
    </p:spTree>
    <p:extLst>
      <p:ext uri="{BB962C8B-B14F-4D97-AF65-F5344CB8AC3E}">
        <p14:creationId xmlns:p14="http://schemas.microsoft.com/office/powerpoint/2010/main" val="21949493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9A9E98-DD2E-070E-8F0B-BE08C89B60C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20776AD-7D02-CE0F-BBE0-5BB2A645A75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80F834A2-8B7E-763E-4F8F-34316061AED2}"/>
              </a:ext>
            </a:extLst>
          </p:cNvPr>
          <p:cNvSpPr>
            <a:spLocks noGrp="1"/>
          </p:cNvSpPr>
          <p:nvPr>
            <p:ph idx="4294967295"/>
          </p:nvPr>
        </p:nvSpPr>
        <p:spPr>
          <a:xfrm>
            <a:off x="770011" y="1253331"/>
            <a:ext cx="10809279" cy="4895542"/>
          </a:xfrm>
          <a:prstGeom prst="rect">
            <a:avLst/>
          </a:prstGeom>
        </p:spPr>
        <p:txBody>
          <a:bodyPr lIns="91440" tIns="45720" rIns="91440" bIns="45720" anchor="t"/>
          <a:lstStyle/>
          <a:p>
            <a:pPr marL="0" indent="0">
              <a:buNone/>
            </a:pPr>
            <a:r>
              <a:rPr lang="en-US" sz="1800" dirty="0"/>
              <a:t>The relationship between Flight Number and Launch Site</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1800" dirty="0"/>
              <a:t>The relationship between success rate of each orbit type                   Visualization of the launch success yearly trend</a:t>
            </a:r>
          </a:p>
        </p:txBody>
      </p:sp>
      <p:sp>
        <p:nvSpPr>
          <p:cNvPr id="3" name="Title 1">
            <a:extLst>
              <a:ext uri="{FF2B5EF4-FFF2-40B4-BE49-F238E27FC236}">
                <a16:creationId xmlns:a16="http://schemas.microsoft.com/office/drawing/2014/main" id="{06537A49-9563-193E-6543-D5911125EE9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(Examples)</a:t>
            </a:r>
          </a:p>
        </p:txBody>
      </p:sp>
      <p:pic>
        <p:nvPicPr>
          <p:cNvPr id="6" name="Picture 5">
            <a:extLst>
              <a:ext uri="{FF2B5EF4-FFF2-40B4-BE49-F238E27FC236}">
                <a16:creationId xmlns:a16="http://schemas.microsoft.com/office/drawing/2014/main" id="{790B6D8C-9AE3-31FD-A2C9-40F1562C84A9}"/>
              </a:ext>
            </a:extLst>
          </p:cNvPr>
          <p:cNvPicPr>
            <a:picLocks noChangeAspect="1"/>
          </p:cNvPicPr>
          <p:nvPr/>
        </p:nvPicPr>
        <p:blipFill>
          <a:blip r:embed="rId2"/>
          <a:stretch>
            <a:fillRect/>
          </a:stretch>
        </p:blipFill>
        <p:spPr>
          <a:xfrm>
            <a:off x="811999" y="1623387"/>
            <a:ext cx="10431624" cy="2035997"/>
          </a:xfrm>
          <a:prstGeom prst="rect">
            <a:avLst/>
          </a:prstGeom>
        </p:spPr>
      </p:pic>
      <p:pic>
        <p:nvPicPr>
          <p:cNvPr id="10" name="Picture 9">
            <a:extLst>
              <a:ext uri="{FF2B5EF4-FFF2-40B4-BE49-F238E27FC236}">
                <a16:creationId xmlns:a16="http://schemas.microsoft.com/office/drawing/2014/main" id="{8F39313C-1C35-1B5A-A1EC-BCDC202BD90E}"/>
              </a:ext>
            </a:extLst>
          </p:cNvPr>
          <p:cNvPicPr>
            <a:picLocks noChangeAspect="1"/>
          </p:cNvPicPr>
          <p:nvPr/>
        </p:nvPicPr>
        <p:blipFill>
          <a:blip r:embed="rId3"/>
          <a:stretch>
            <a:fillRect/>
          </a:stretch>
        </p:blipFill>
        <p:spPr>
          <a:xfrm>
            <a:off x="1828705" y="3988929"/>
            <a:ext cx="3297048" cy="2438282"/>
          </a:xfrm>
          <a:prstGeom prst="rect">
            <a:avLst/>
          </a:prstGeom>
        </p:spPr>
      </p:pic>
      <p:pic>
        <p:nvPicPr>
          <p:cNvPr id="14" name="Picture 13">
            <a:extLst>
              <a:ext uri="{FF2B5EF4-FFF2-40B4-BE49-F238E27FC236}">
                <a16:creationId xmlns:a16="http://schemas.microsoft.com/office/drawing/2014/main" id="{05FBA274-2543-9870-83E2-7F6EC50F90E0}"/>
              </a:ext>
            </a:extLst>
          </p:cNvPr>
          <p:cNvPicPr>
            <a:picLocks noChangeAspect="1"/>
          </p:cNvPicPr>
          <p:nvPr/>
        </p:nvPicPr>
        <p:blipFill>
          <a:blip r:embed="rId4"/>
          <a:stretch>
            <a:fillRect/>
          </a:stretch>
        </p:blipFill>
        <p:spPr>
          <a:xfrm>
            <a:off x="7305675" y="3985909"/>
            <a:ext cx="3495675" cy="2533020"/>
          </a:xfrm>
          <a:prstGeom prst="rect">
            <a:avLst/>
          </a:prstGeom>
        </p:spPr>
      </p:pic>
      <p:sp>
        <p:nvSpPr>
          <p:cNvPr id="2" name="Text Placeholder 2">
            <a:extLst>
              <a:ext uri="{FF2B5EF4-FFF2-40B4-BE49-F238E27FC236}">
                <a16:creationId xmlns:a16="http://schemas.microsoft.com/office/drawing/2014/main" id="{036217B0-74C1-9DAD-1B6F-E7CA97E2DDD7}"/>
              </a:ext>
            </a:extLst>
          </p:cNvPr>
          <p:cNvSpPr txBox="1">
            <a:spLocks/>
          </p:cNvSpPr>
          <p:nvPr/>
        </p:nvSpPr>
        <p:spPr>
          <a:xfrm>
            <a:off x="656336" y="63481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EDA with Data Visualization notebook:</a:t>
            </a:r>
            <a:br>
              <a:rPr lang="en-US" sz="1200" dirty="0">
                <a:solidFill>
                  <a:schemeClr val="accent3">
                    <a:lumMod val="25000"/>
                  </a:schemeClr>
                </a:solidFill>
              </a:rPr>
            </a:br>
            <a:r>
              <a:rPr lang="en-US" sz="1200" dirty="0">
                <a:solidFill>
                  <a:srgbClr val="1C7DDB"/>
                </a:solidFill>
                <a:hlinkClick r:id="rId5"/>
              </a:rPr>
              <a:t>https://github.com/marcthomas2710/Applied-Data-Science-Capstone_Marc_THOMAS/blob/main/Module_2/edadataviz_EXECUTED_V2.ipynb</a:t>
            </a:r>
            <a:r>
              <a:rPr lang="en-US" sz="1200" dirty="0">
                <a:solidFill>
                  <a:srgbClr val="1C7DDB"/>
                </a:solidFill>
              </a:rPr>
              <a:t> </a:t>
            </a:r>
            <a:endParaRPr lang="en-US" sz="1200" dirty="0"/>
          </a:p>
        </p:txBody>
      </p:sp>
    </p:spTree>
    <p:extLst>
      <p:ext uri="{BB962C8B-B14F-4D97-AF65-F5344CB8AC3E}">
        <p14:creationId xmlns:p14="http://schemas.microsoft.com/office/powerpoint/2010/main" val="7429078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37F98D-0615-13DD-11F7-90A408A65274}"/>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4DDF916-A816-43A2-91B6-99CC6060BAD5}"/>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B56B3584-0420-2321-8A98-EEEB2C6451CD}"/>
              </a:ext>
            </a:extLst>
          </p:cNvPr>
          <p:cNvSpPr>
            <a:spLocks noGrp="1"/>
          </p:cNvSpPr>
          <p:nvPr>
            <p:ph idx="4294967295"/>
          </p:nvPr>
        </p:nvSpPr>
        <p:spPr>
          <a:xfrm>
            <a:off x="770010" y="1281573"/>
            <a:ext cx="11288640" cy="4351338"/>
          </a:xfrm>
          <a:prstGeom prst="rect">
            <a:avLst/>
          </a:prstGeom>
        </p:spPr>
        <p:txBody>
          <a:bodyPr lIns="91440" tIns="45720" rIns="91440" bIns="45720" anchor="t"/>
          <a:lstStyle/>
          <a:p>
            <a:pPr marL="0" indent="0">
              <a:buNone/>
            </a:pPr>
            <a:r>
              <a:rPr lang="en-US" sz="1800" dirty="0"/>
              <a:t>To facilitate data exploration and analysis, we integrated the dataset into an IBM DB2 database. This centralized repository allowed us to efficiently query and extract relevant information using SQL.</a:t>
            </a:r>
          </a:p>
          <a:p>
            <a:pPr marL="0" indent="0">
              <a:buNone/>
            </a:pPr>
            <a:endParaRPr lang="en-US" sz="1800" dirty="0"/>
          </a:p>
          <a:p>
            <a:pPr marL="0" indent="0">
              <a:buNone/>
            </a:pPr>
            <a:r>
              <a:rPr lang="en-US" sz="1800" dirty="0"/>
              <a:t>We executed a series of SQL queries to gain a comprehensive understanding of the dataset:</a:t>
            </a:r>
          </a:p>
          <a:p>
            <a:pPr>
              <a:buFont typeface="Arial" panose="020B0604020202020204" pitchFamily="34" charset="0"/>
              <a:buChar char="•"/>
            </a:pPr>
            <a:r>
              <a:rPr lang="en-US" sz="1800" b="1" dirty="0"/>
              <a:t>Launch Site Analysis:</a:t>
            </a:r>
            <a:r>
              <a:rPr lang="en-US" sz="1800" dirty="0"/>
              <a:t> We identified unique launch sites and their corresponding mission outcomes.</a:t>
            </a:r>
          </a:p>
          <a:p>
            <a:pPr>
              <a:buFont typeface="Arial" panose="020B0604020202020204" pitchFamily="34" charset="0"/>
              <a:buChar char="•"/>
            </a:pPr>
            <a:r>
              <a:rPr lang="en-US" sz="1800" b="1" dirty="0"/>
              <a:t>Payload Analysis:</a:t>
            </a:r>
            <a:r>
              <a:rPr lang="en-US" sz="1800" dirty="0"/>
              <a:t> We explored the distribution of payload sizes across different customers and missions.</a:t>
            </a:r>
          </a:p>
          <a:p>
            <a:pPr>
              <a:buFont typeface="Arial" panose="020B0604020202020204" pitchFamily="34" charset="0"/>
              <a:buChar char="•"/>
            </a:pPr>
            <a:r>
              <a:rPr lang="en-US" sz="1800" b="1" dirty="0"/>
              <a:t>Booster Analysis:</a:t>
            </a:r>
            <a:r>
              <a:rPr lang="en-US" sz="1800" dirty="0"/>
              <a:t> We analyzed the various booster versions used in the launches.</a:t>
            </a:r>
          </a:p>
          <a:p>
            <a:pPr>
              <a:buFont typeface="Arial" panose="020B0604020202020204" pitchFamily="34" charset="0"/>
              <a:buChar char="•"/>
            </a:pPr>
            <a:r>
              <a:rPr lang="en-US" sz="1800" b="1" dirty="0"/>
              <a:t>Landing Outcome Analysis:</a:t>
            </a:r>
            <a:r>
              <a:rPr lang="en-US" sz="1800" dirty="0"/>
              <a:t> We investigated the frequency and types of landing outcomes.</a:t>
            </a:r>
          </a:p>
          <a:p>
            <a:pPr marL="0" indent="0">
              <a:buNone/>
            </a:pPr>
            <a:endParaRPr lang="en-US" sz="1800" dirty="0"/>
          </a:p>
          <a:p>
            <a:pPr marL="0" indent="0">
              <a:buNone/>
            </a:pPr>
            <a:r>
              <a:rPr lang="en-US" sz="1800" dirty="0"/>
              <a:t>By leveraging SQL's powerful querying capabilities, we were able to uncover valuable insights from the data.</a:t>
            </a:r>
          </a:p>
          <a:p>
            <a:pPr marL="0" indent="0">
              <a:buNone/>
            </a:pPr>
            <a:endParaRPr lang="en-US" sz="1800" dirty="0"/>
          </a:p>
        </p:txBody>
      </p:sp>
      <p:sp>
        <p:nvSpPr>
          <p:cNvPr id="3" name="Title 1">
            <a:extLst>
              <a:ext uri="{FF2B5EF4-FFF2-40B4-BE49-F238E27FC236}">
                <a16:creationId xmlns:a16="http://schemas.microsoft.com/office/drawing/2014/main" id="{3B6D42D0-5B18-98F0-AAD3-3B9363350B0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 Placeholder 2">
            <a:extLst>
              <a:ext uri="{FF2B5EF4-FFF2-40B4-BE49-F238E27FC236}">
                <a16:creationId xmlns:a16="http://schemas.microsoft.com/office/drawing/2014/main" id="{34A2FA72-8883-7C88-1655-E44E168304C8}"/>
              </a:ext>
            </a:extLst>
          </p:cNvPr>
          <p:cNvSpPr txBox="1">
            <a:spLocks/>
          </p:cNvSpPr>
          <p:nvPr/>
        </p:nvSpPr>
        <p:spPr>
          <a:xfrm>
            <a:off x="656336" y="6091012"/>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EDA with SQL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https://github.com/marcthomas2710/Applied-Data-Science-Capstone_Marc_THOMAS/blob/main/Module_2/jupyter-labs-eda-sql-coursera_sqllite_EXECUTED.ipynb</a:t>
            </a:r>
            <a:r>
              <a:rPr lang="en-US" sz="1200" dirty="0">
                <a:solidFill>
                  <a:srgbClr val="1C7DDB"/>
                </a:solidFill>
              </a:rPr>
              <a:t> </a:t>
            </a:r>
            <a:endParaRPr lang="en-US" sz="1200" dirty="0"/>
          </a:p>
          <a:p>
            <a:endParaRPr lang="en-US" sz="1200" dirty="0"/>
          </a:p>
        </p:txBody>
      </p:sp>
    </p:spTree>
    <p:extLst>
      <p:ext uri="{BB962C8B-B14F-4D97-AF65-F5344CB8AC3E}">
        <p14:creationId xmlns:p14="http://schemas.microsoft.com/office/powerpoint/2010/main" val="36130892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26CD64-1761-9DED-8A25-C93AE7268929}"/>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1A55898-6829-F97F-BC23-DEF28CF160EC}"/>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C1306EF5-058A-54D8-9ACD-AF15182179E7}"/>
              </a:ext>
            </a:extLst>
          </p:cNvPr>
          <p:cNvSpPr>
            <a:spLocks noGrp="1"/>
          </p:cNvSpPr>
          <p:nvPr>
            <p:ph idx="4294967295"/>
          </p:nvPr>
        </p:nvSpPr>
        <p:spPr>
          <a:xfrm>
            <a:off x="770010" y="1281573"/>
            <a:ext cx="11288640" cy="4351338"/>
          </a:xfrm>
          <a:prstGeom prst="rect">
            <a:avLst/>
          </a:prstGeom>
        </p:spPr>
        <p:txBody>
          <a:bodyPr lIns="91440" tIns="45720" rIns="91440" bIns="45720" anchor="t"/>
          <a:lstStyle/>
          <a:p>
            <a:pPr marL="0" indent="0">
              <a:lnSpc>
                <a:spcPts val="2000"/>
              </a:lnSpc>
              <a:spcBef>
                <a:spcPts val="0"/>
              </a:spcBef>
              <a:buNone/>
            </a:pPr>
            <a:r>
              <a:rPr lang="en-US" sz="1800" dirty="0"/>
              <a:t>To delve deeper into the dataset and extract valuable insights, we employed a series of SQL queries:</a:t>
            </a:r>
            <a:br>
              <a:rPr lang="en-US" sz="1800" dirty="0"/>
            </a:br>
            <a:endParaRPr lang="en-US" sz="1800" dirty="0"/>
          </a:p>
          <a:p>
            <a:pPr>
              <a:lnSpc>
                <a:spcPts val="2000"/>
              </a:lnSpc>
              <a:spcBef>
                <a:spcPts val="0"/>
              </a:spcBef>
              <a:buFont typeface="+mj-lt"/>
              <a:buAutoNum type="arabicPeriod"/>
            </a:pPr>
            <a:r>
              <a:rPr lang="en-US" sz="1800" b="1" dirty="0"/>
              <a:t>Launch Site Exploration:</a:t>
            </a:r>
            <a:endParaRPr lang="en-US" sz="1800" dirty="0"/>
          </a:p>
          <a:p>
            <a:pPr marL="742950" lvl="1" indent="-285750">
              <a:lnSpc>
                <a:spcPts val="2000"/>
              </a:lnSpc>
              <a:spcBef>
                <a:spcPts val="0"/>
              </a:spcBef>
              <a:buFont typeface="+mj-lt"/>
              <a:buAutoNum type="arabicPeriod"/>
            </a:pPr>
            <a:r>
              <a:rPr lang="en-US" sz="1800" dirty="0"/>
              <a:t>Identified unique launch site names.</a:t>
            </a:r>
          </a:p>
          <a:p>
            <a:pPr marL="742950" lvl="1" indent="-285750">
              <a:lnSpc>
                <a:spcPts val="2000"/>
              </a:lnSpc>
              <a:spcBef>
                <a:spcPts val="0"/>
              </a:spcBef>
              <a:buFont typeface="+mj-lt"/>
              <a:buAutoNum type="arabicPeriod"/>
            </a:pPr>
            <a:r>
              <a:rPr lang="en-US" sz="1800" dirty="0"/>
              <a:t>Filtered for launch sites beginning with "CCA".</a:t>
            </a:r>
          </a:p>
          <a:p>
            <a:pPr>
              <a:lnSpc>
                <a:spcPts val="2000"/>
              </a:lnSpc>
              <a:spcBef>
                <a:spcPts val="0"/>
              </a:spcBef>
              <a:buFont typeface="+mj-lt"/>
              <a:buAutoNum type="arabicPeriod"/>
            </a:pPr>
            <a:r>
              <a:rPr lang="en-US" sz="1800" b="1" dirty="0"/>
              <a:t>Payload Analysis:</a:t>
            </a:r>
            <a:endParaRPr lang="en-US" sz="1800" dirty="0"/>
          </a:p>
          <a:p>
            <a:pPr marL="742950" lvl="1" indent="-285750">
              <a:lnSpc>
                <a:spcPts val="2000"/>
              </a:lnSpc>
              <a:spcBef>
                <a:spcPts val="0"/>
              </a:spcBef>
              <a:buFont typeface="+mj-lt"/>
              <a:buAutoNum type="arabicPeriod"/>
            </a:pPr>
            <a:r>
              <a:rPr lang="en-US" sz="1800" dirty="0"/>
              <a:t>Calculated the total payload mass carried by NASA CRS missions.</a:t>
            </a:r>
          </a:p>
          <a:p>
            <a:pPr marL="742950" lvl="1" indent="-285750">
              <a:lnSpc>
                <a:spcPts val="2000"/>
              </a:lnSpc>
              <a:spcBef>
                <a:spcPts val="0"/>
              </a:spcBef>
              <a:buFont typeface="+mj-lt"/>
              <a:buAutoNum type="arabicPeriod"/>
            </a:pPr>
            <a:r>
              <a:rPr lang="en-US" sz="1800" dirty="0"/>
              <a:t>Determined the average payload mass of F9 v1.1 boosters.</a:t>
            </a:r>
          </a:p>
          <a:p>
            <a:pPr>
              <a:lnSpc>
                <a:spcPts val="2000"/>
              </a:lnSpc>
              <a:spcBef>
                <a:spcPts val="0"/>
              </a:spcBef>
              <a:buFont typeface="+mj-lt"/>
              <a:buAutoNum type="arabicPeriod"/>
            </a:pPr>
            <a:r>
              <a:rPr lang="en-US" sz="1800" b="1" dirty="0"/>
              <a:t>Landing Outcome Analysis:</a:t>
            </a:r>
            <a:endParaRPr lang="en-US" sz="1800" dirty="0"/>
          </a:p>
          <a:p>
            <a:pPr marL="742950" lvl="1" indent="-285750">
              <a:lnSpc>
                <a:spcPts val="2000"/>
              </a:lnSpc>
              <a:spcBef>
                <a:spcPts val="0"/>
              </a:spcBef>
              <a:buFont typeface="+mj-lt"/>
              <a:buAutoNum type="arabicPeriod"/>
            </a:pPr>
            <a:r>
              <a:rPr lang="en-US" sz="1800" dirty="0"/>
              <a:t>Identified the date of the first successful ground pad landing.</a:t>
            </a:r>
          </a:p>
          <a:p>
            <a:pPr marL="742950" lvl="1" indent="-285750">
              <a:lnSpc>
                <a:spcPts val="2000"/>
              </a:lnSpc>
              <a:spcBef>
                <a:spcPts val="0"/>
              </a:spcBef>
              <a:buFont typeface="+mj-lt"/>
              <a:buAutoNum type="arabicPeriod"/>
            </a:pPr>
            <a:r>
              <a:rPr lang="en-US" sz="1800" dirty="0"/>
              <a:t>Filtered for boosters with successful drone ship landings and specific payload mass ranges.</a:t>
            </a:r>
          </a:p>
          <a:p>
            <a:pPr marL="742950" lvl="1" indent="-285750">
              <a:lnSpc>
                <a:spcPts val="2000"/>
              </a:lnSpc>
              <a:spcBef>
                <a:spcPts val="0"/>
              </a:spcBef>
              <a:buFont typeface="+mj-lt"/>
              <a:buAutoNum type="arabicPeriod"/>
            </a:pPr>
            <a:r>
              <a:rPr lang="en-US" sz="1800" dirty="0"/>
              <a:t>Analyzed the total number of successful and failed missions.</a:t>
            </a:r>
          </a:p>
          <a:p>
            <a:pPr marL="742950" lvl="1" indent="-285750">
              <a:lnSpc>
                <a:spcPts val="2000"/>
              </a:lnSpc>
              <a:spcBef>
                <a:spcPts val="0"/>
              </a:spcBef>
              <a:buFont typeface="+mj-lt"/>
              <a:buAutoNum type="arabicPeriod"/>
            </a:pPr>
            <a:r>
              <a:rPr lang="en-US" sz="1800" dirty="0"/>
              <a:t>Identified booster versions carrying the maximum payload mass.</a:t>
            </a:r>
          </a:p>
          <a:p>
            <a:pPr marL="742950" lvl="1" indent="-285750">
              <a:lnSpc>
                <a:spcPts val="2000"/>
              </a:lnSpc>
              <a:spcBef>
                <a:spcPts val="0"/>
              </a:spcBef>
              <a:buFont typeface="+mj-lt"/>
              <a:buAutoNum type="arabicPeriod"/>
            </a:pPr>
            <a:r>
              <a:rPr lang="en-US" sz="1800" dirty="0"/>
              <a:t>Analyzed failed drone ship landings in 2015, including booster versions and launch sites.</a:t>
            </a:r>
          </a:p>
          <a:p>
            <a:pPr marL="742950" lvl="1" indent="-285750">
              <a:lnSpc>
                <a:spcPts val="2000"/>
              </a:lnSpc>
              <a:spcBef>
                <a:spcPts val="0"/>
              </a:spcBef>
              <a:buFont typeface="+mj-lt"/>
              <a:buAutoNum type="arabicPeriod"/>
            </a:pPr>
            <a:r>
              <a:rPr lang="en-US" sz="1800" dirty="0"/>
              <a:t>Ranked landing outcomes between specific dates in descending order (2010-06-04 and 2017-03-20)</a:t>
            </a:r>
          </a:p>
          <a:p>
            <a:pPr marL="457200" lvl="1" indent="0">
              <a:lnSpc>
                <a:spcPts val="2000"/>
              </a:lnSpc>
              <a:spcBef>
                <a:spcPts val="0"/>
              </a:spcBef>
              <a:buNone/>
            </a:pPr>
            <a:endParaRPr lang="en-US" sz="1800" dirty="0"/>
          </a:p>
          <a:p>
            <a:pPr marL="0" indent="0">
              <a:lnSpc>
                <a:spcPts val="2000"/>
              </a:lnSpc>
              <a:spcBef>
                <a:spcPts val="0"/>
              </a:spcBef>
              <a:buNone/>
            </a:pPr>
            <a:r>
              <a:rPr lang="en-US" sz="1800" dirty="0"/>
              <a:t>These SQL queries provided a solid foundation for subsequent data visualization and modeling efforts.</a:t>
            </a:r>
          </a:p>
          <a:p>
            <a:pPr marL="0" indent="0">
              <a:lnSpc>
                <a:spcPts val="2000"/>
              </a:lnSpc>
              <a:spcBef>
                <a:spcPts val="0"/>
              </a:spcBef>
              <a:buNone/>
            </a:pPr>
            <a:endParaRPr lang="en-US" sz="1800" dirty="0"/>
          </a:p>
        </p:txBody>
      </p:sp>
      <p:sp>
        <p:nvSpPr>
          <p:cNvPr id="3" name="Title 1">
            <a:extLst>
              <a:ext uri="{FF2B5EF4-FFF2-40B4-BE49-F238E27FC236}">
                <a16:creationId xmlns:a16="http://schemas.microsoft.com/office/drawing/2014/main" id="{557EFF30-8DDC-C538-1F2B-33F8A913802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 Placeholder 2">
            <a:extLst>
              <a:ext uri="{FF2B5EF4-FFF2-40B4-BE49-F238E27FC236}">
                <a16:creationId xmlns:a16="http://schemas.microsoft.com/office/drawing/2014/main" id="{3C73EC7F-A958-A916-9AAE-9DC5DAFEB21E}"/>
              </a:ext>
            </a:extLst>
          </p:cNvPr>
          <p:cNvSpPr txBox="1">
            <a:spLocks/>
          </p:cNvSpPr>
          <p:nvPr/>
        </p:nvSpPr>
        <p:spPr>
          <a:xfrm>
            <a:off x="656336" y="6091012"/>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EDA with SQL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https://github.com/marcthomas2710/Applied-Data-Science-Capstone_Marc_THOMAS/blob/main/Module_2/jupyter-labs-eda-sql-coursera_sqllite_EXECUTED.ipynb</a:t>
            </a:r>
            <a:r>
              <a:rPr lang="en-US" sz="1200" dirty="0">
                <a:solidFill>
                  <a:srgbClr val="1C7DDB"/>
                </a:solidFill>
              </a:rPr>
              <a:t> </a:t>
            </a:r>
            <a:endParaRPr lang="en-US" sz="1200" dirty="0">
              <a:solidFill>
                <a:schemeClr val="accent3">
                  <a:lumMod val="25000"/>
                </a:schemeClr>
              </a:solidFill>
            </a:endParaRPr>
          </a:p>
          <a:p>
            <a:endParaRPr lang="en-US" sz="1200" dirty="0"/>
          </a:p>
          <a:p>
            <a:endParaRPr lang="en-US" sz="1200" dirty="0"/>
          </a:p>
        </p:txBody>
      </p:sp>
    </p:spTree>
    <p:extLst>
      <p:ext uri="{BB962C8B-B14F-4D97-AF65-F5344CB8AC3E}">
        <p14:creationId xmlns:p14="http://schemas.microsoft.com/office/powerpoint/2010/main" val="3874523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32710373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284504"/>
            <a:ext cx="11353800" cy="5034846"/>
          </a:xfrm>
          <a:prstGeom prst="rect">
            <a:avLst/>
          </a:prstGeom>
        </p:spPr>
        <p:txBody>
          <a:bodyPr>
            <a:noAutofit/>
          </a:bodyPr>
          <a:lstStyle/>
          <a:p>
            <a:pPr marL="0" indent="0">
              <a:spcBef>
                <a:spcPts val="0"/>
              </a:spcBef>
              <a:buNone/>
            </a:pPr>
            <a:r>
              <a:rPr lang="en-US" sz="1600" dirty="0"/>
              <a:t>To provide a visual representation of the launch data and explore spatial relationships, we employed the following techniques:</a:t>
            </a:r>
          </a:p>
          <a:p>
            <a:pPr marL="0" indent="0">
              <a:spcBef>
                <a:spcPts val="0"/>
              </a:spcBef>
              <a:buNone/>
            </a:pPr>
            <a:endParaRPr lang="en-US" sz="1600" dirty="0"/>
          </a:p>
          <a:p>
            <a:pPr marL="0" indent="0">
              <a:spcBef>
                <a:spcPts val="0"/>
              </a:spcBef>
              <a:buNone/>
            </a:pPr>
            <a:endParaRPr lang="en-US" sz="18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Text Placeholder 2">
            <a:extLst>
              <a:ext uri="{FF2B5EF4-FFF2-40B4-BE49-F238E27FC236}">
                <a16:creationId xmlns:a16="http://schemas.microsoft.com/office/drawing/2014/main" id="{8743DF22-9959-E961-5BB8-6AA954F75642}"/>
              </a:ext>
            </a:extLst>
          </p:cNvPr>
          <p:cNvSpPr txBox="1">
            <a:spLocks/>
          </p:cNvSpPr>
          <p:nvPr/>
        </p:nvSpPr>
        <p:spPr>
          <a:xfrm>
            <a:off x="656336" y="63481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an Interactive Map with Folium:</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https://github.com/marcthomas2710/Applied-Data-Science-Capstone_Marc_THOMAS/blob/main/Module_3/lab_jupyter_launch_site_location_EXECUTED.ipynb</a:t>
            </a:r>
            <a:r>
              <a:rPr lang="en-US" sz="1200" dirty="0">
                <a:solidFill>
                  <a:srgbClr val="1C7DDB"/>
                </a:solidFill>
              </a:rPr>
              <a:t> </a:t>
            </a:r>
            <a:endParaRPr lang="en-US" sz="1200" dirty="0"/>
          </a:p>
        </p:txBody>
      </p:sp>
      <p:graphicFrame>
        <p:nvGraphicFramePr>
          <p:cNvPr id="7" name="Table 6">
            <a:extLst>
              <a:ext uri="{FF2B5EF4-FFF2-40B4-BE49-F238E27FC236}">
                <a16:creationId xmlns:a16="http://schemas.microsoft.com/office/drawing/2014/main" id="{5A648BC3-9B5B-ABB9-8079-8DBE63A63C8F}"/>
              </a:ext>
            </a:extLst>
          </p:cNvPr>
          <p:cNvGraphicFramePr>
            <a:graphicFrameLocks noGrp="1"/>
          </p:cNvGraphicFramePr>
          <p:nvPr>
            <p:extLst>
              <p:ext uri="{D42A27DB-BD31-4B8C-83A1-F6EECF244321}">
                <p14:modId xmlns:p14="http://schemas.microsoft.com/office/powerpoint/2010/main" val="2254002445"/>
              </p:ext>
            </p:extLst>
          </p:nvPr>
        </p:nvGraphicFramePr>
        <p:xfrm>
          <a:off x="855738" y="1601215"/>
          <a:ext cx="11060492" cy="4389120"/>
        </p:xfrm>
        <a:graphic>
          <a:graphicData uri="http://schemas.openxmlformats.org/drawingml/2006/table">
            <a:tbl>
              <a:tblPr firstRow="1" bandRow="1">
                <a:tableStyleId>{2D5ABB26-0587-4C30-8999-92F81FD0307C}</a:tableStyleId>
              </a:tblPr>
              <a:tblGrid>
                <a:gridCol w="11060492">
                  <a:extLst>
                    <a:ext uri="{9D8B030D-6E8A-4147-A177-3AD203B41FA5}">
                      <a16:colId xmlns:a16="http://schemas.microsoft.com/office/drawing/2014/main" val="810091161"/>
                    </a:ext>
                  </a:extLst>
                </a:gridCol>
              </a:tblGrid>
              <a:tr h="370840">
                <a:tc>
                  <a:txBody>
                    <a:bodyPr/>
                    <a:lstStyle/>
                    <a:p>
                      <a:pPr marL="0" indent="0">
                        <a:spcBef>
                          <a:spcPts val="0"/>
                        </a:spcBef>
                        <a:buNone/>
                      </a:pPr>
                      <a:r>
                        <a:rPr lang="en-US" sz="1800" b="1" dirty="0"/>
                        <a:t>Interactive Map Visualization:</a:t>
                      </a:r>
                      <a:endParaRPr lang="en-US" sz="1800" dirty="0"/>
                    </a:p>
                    <a:p>
                      <a:pPr>
                        <a:spcBef>
                          <a:spcPts val="0"/>
                        </a:spcBef>
                        <a:buFont typeface="+mj-lt"/>
                        <a:buAutoNum type="arabicPeriod"/>
                      </a:pPr>
                      <a:r>
                        <a:rPr lang="en-US" sz="1600" b="1" dirty="0"/>
                        <a:t>Geocoding Launch Sites:</a:t>
                      </a:r>
                      <a:r>
                        <a:rPr lang="en-US" sz="1600" dirty="0"/>
                        <a:t> We utilized latitude and longitude coordinates to plot circle markers on an interactive map, representing each launch site.</a:t>
                      </a:r>
                    </a:p>
                    <a:p>
                      <a:pPr>
                        <a:spcBef>
                          <a:spcPts val="0"/>
                        </a:spcBef>
                        <a:buFont typeface="+mj-lt"/>
                        <a:buAutoNum type="arabicPeriod"/>
                      </a:pPr>
                      <a:r>
                        <a:rPr lang="en-US" sz="1600" b="1" dirty="0"/>
                        <a:t>Visualizing Launch Outcomes:</a:t>
                      </a:r>
                      <a:r>
                        <a:rPr lang="en-US" sz="1600" dirty="0"/>
                        <a:t> We categorized launch outcomes (success and failure) as 0 and 1, respectively. These categories were then mapped to different marker colors (</a:t>
                      </a:r>
                      <a:r>
                        <a:rPr lang="en-US" sz="1600" b="1" dirty="0">
                          <a:solidFill>
                            <a:srgbClr val="00B050"/>
                          </a:solidFill>
                        </a:rPr>
                        <a:t>green for success</a:t>
                      </a:r>
                      <a:r>
                        <a:rPr lang="en-US" sz="1600" dirty="0"/>
                        <a:t>, </a:t>
                      </a:r>
                      <a:r>
                        <a:rPr lang="en-US" sz="1600" b="1" dirty="0">
                          <a:solidFill>
                            <a:srgbClr val="FF0000"/>
                          </a:solidFill>
                        </a:rPr>
                        <a:t>red for failure</a:t>
                      </a:r>
                      <a:r>
                        <a:rPr lang="en-US" sz="1600" dirty="0"/>
                        <a:t>) on the map, using </a:t>
                      </a:r>
                      <a:r>
                        <a:rPr lang="en-US" sz="1600" dirty="0" err="1"/>
                        <a:t>MarkerCluster</a:t>
                      </a:r>
                      <a:r>
                        <a:rPr lang="en-US" sz="1600" dirty="0"/>
                        <a:t>() for efficient visualization.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953518096"/>
                  </a:ext>
                </a:extLst>
              </a:tr>
              <a:tr h="370840">
                <a:tc>
                  <a:txBody>
                    <a:bodyPr/>
                    <a:lstStyle/>
                    <a:p>
                      <a:pPr marL="0" indent="0">
                        <a:spcBef>
                          <a:spcPts val="0"/>
                        </a:spcBef>
                        <a:buNone/>
                      </a:pPr>
                      <a:r>
                        <a:rPr lang="en-US" sz="1800" b="1" dirty="0"/>
                        <a:t>Spatial Analysis:</a:t>
                      </a:r>
                      <a:endParaRPr lang="en-US" sz="1800" dirty="0"/>
                    </a:p>
                    <a:p>
                      <a:pPr>
                        <a:spcBef>
                          <a:spcPts val="0"/>
                        </a:spcBef>
                        <a:buFont typeface="+mj-lt"/>
                        <a:buAutoNum type="arabicPeriod"/>
                      </a:pPr>
                      <a:r>
                        <a:rPr lang="en-US" sz="1600" b="1" dirty="0"/>
                        <a:t>Distance Calculations:</a:t>
                      </a:r>
                      <a:r>
                        <a:rPr lang="en-US" sz="1600" dirty="0"/>
                        <a:t> We employed the Haversine formula to calculate the distance between launch sites and various landmarks, including: </a:t>
                      </a:r>
                    </a:p>
                    <a:p>
                      <a:pPr marL="457200" lvl="1" indent="0" algn="just">
                        <a:spcBef>
                          <a:spcPts val="0"/>
                        </a:spcBef>
                        <a:buFont typeface="+mj-lt"/>
                        <a:buNone/>
                      </a:pPr>
                      <a:r>
                        <a:rPr lang="en-US" sz="1600" dirty="0"/>
                        <a:t>1.Railways     2.Highways     3.Coastlines    4.Nearby Cities</a:t>
                      </a:r>
                    </a:p>
                    <a:p>
                      <a:pPr marL="457200" lvl="1" indent="0" algn="just">
                        <a:spcBef>
                          <a:spcPts val="0"/>
                        </a:spcBef>
                        <a:buFont typeface="+mj-lt"/>
                        <a:buNone/>
                      </a:pPr>
                      <a:endParaRPr lang="en-US" sz="1600" dirty="0"/>
                    </a:p>
                    <a:p>
                      <a:pPr marL="0" indent="0">
                        <a:spcBef>
                          <a:spcPts val="0"/>
                        </a:spcBef>
                        <a:buNone/>
                      </a:pPr>
                      <a:r>
                        <a:rPr lang="en-US" sz="1600" dirty="0"/>
                        <a:t>By analyzing these distances, we aimed to answer crucial questions such as:</a:t>
                      </a:r>
                    </a:p>
                    <a:p>
                      <a:pPr marL="285750" indent="-285750">
                        <a:spcBef>
                          <a:spcPts val="0"/>
                        </a:spcBef>
                        <a:buFont typeface="Wingdings" panose="05000000000000000000" pitchFamily="2" charset="2"/>
                        <a:buChar char="ü"/>
                      </a:pPr>
                      <a:r>
                        <a:rPr lang="en-US" sz="1600" dirty="0"/>
                        <a:t>How proximate are launch sites to transportation infrastructure?</a:t>
                      </a:r>
                    </a:p>
                    <a:p>
                      <a:pPr marL="285750" indent="-285750">
                        <a:spcBef>
                          <a:spcPts val="0"/>
                        </a:spcBef>
                        <a:buFont typeface="Wingdings" panose="05000000000000000000" pitchFamily="2" charset="2"/>
                        <a:buChar char="ü"/>
                      </a:pPr>
                      <a:r>
                        <a:rPr lang="en-US" sz="1600" dirty="0"/>
                        <a:t>What is the spatial relationship between launch sites and urban areas?</a:t>
                      </a:r>
                    </a:p>
                    <a:p>
                      <a:pPr>
                        <a:spcBef>
                          <a:spcPts val="0"/>
                        </a:spcBef>
                      </a:pPr>
                      <a:endParaRPr lang="en-US" sz="1600" dirty="0"/>
                    </a:p>
                    <a:p>
                      <a:pPr>
                        <a:spcBef>
                          <a:spcPts val="0"/>
                        </a:spcBef>
                      </a:pPr>
                      <a:r>
                        <a:rPr lang="en-US" sz="1600" dirty="0"/>
                        <a:t>These spatial insights provide valuable context for understanding the operational constraints and potential environmental impacts of space launches.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278131405"/>
                  </a:ext>
                </a:extLst>
              </a:tr>
            </a:tbl>
          </a:graphicData>
        </a:graphic>
      </p:graphicFrame>
    </p:spTree>
    <p:extLst>
      <p:ext uri="{BB962C8B-B14F-4D97-AF65-F5344CB8AC3E}">
        <p14:creationId xmlns:p14="http://schemas.microsoft.com/office/powerpoint/2010/main" val="36637847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23040"/>
            <a:ext cx="11260065" cy="4351338"/>
          </a:xfrm>
          <a:prstGeom prst="rect">
            <a:avLst/>
          </a:prstGeom>
        </p:spPr>
        <p:txBody>
          <a:bodyPr vert="horz" lIns="91440" tIns="45720" rIns="91440" bIns="45720" rtlCol="0" anchor="t">
            <a:normAutofit/>
          </a:bodyPr>
          <a:lstStyle/>
          <a:p>
            <a:pPr marL="0" indent="0">
              <a:buNone/>
            </a:pPr>
            <a:r>
              <a:rPr lang="en-US" sz="1800" dirty="0"/>
              <a:t>To provide a dynamic and user-friendly exploration of the launch data, we developed an interactive dashboard using </a:t>
            </a:r>
            <a:r>
              <a:rPr lang="en-US" sz="1800" dirty="0" err="1"/>
              <a:t>Plotly</a:t>
            </a:r>
            <a:r>
              <a:rPr lang="en-US" sz="1800" dirty="0"/>
              <a:t> Dash. This dashboard empowers users to delve into the data and uncover insights:</a:t>
            </a:r>
          </a:p>
          <a:p>
            <a:pPr marL="0" indent="0">
              <a:buNone/>
            </a:pPr>
            <a:r>
              <a:rPr lang="en-US" sz="1800" b="1" dirty="0"/>
              <a:t>Key Visualizations:</a:t>
            </a:r>
            <a:endParaRPr lang="en-US" sz="1800" dirty="0"/>
          </a:p>
          <a:p>
            <a:pPr>
              <a:buFont typeface="+mj-lt"/>
              <a:buAutoNum type="arabicPeriod"/>
            </a:pPr>
            <a:r>
              <a:rPr lang="en-US" sz="1800" b="1" dirty="0"/>
              <a:t>Pie Charts:</a:t>
            </a:r>
            <a:r>
              <a:rPr lang="en-US" sz="1800" dirty="0"/>
              <a:t> We incorporated pie charts to visualize the distribution of launches across different launch sites. This provides a clear overview of the launch activity at each site.</a:t>
            </a:r>
          </a:p>
          <a:p>
            <a:pPr>
              <a:buFont typeface="+mj-lt"/>
              <a:buAutoNum type="arabicPeriod"/>
            </a:pPr>
            <a:r>
              <a:rPr lang="en-US" sz="1800" b="1" dirty="0"/>
              <a:t>Scatter Plots:</a:t>
            </a:r>
            <a:r>
              <a:rPr lang="en-US" sz="1800" dirty="0"/>
              <a:t> Scatter plots were employed to examine the relationship between mission outcome and payload mass for various booster versions. This visualization helps identify trends and potential correlations between these factors. The scatter plot help us to see how success varies across launch sites, payload mass, and booster version category.</a:t>
            </a:r>
          </a:p>
          <a:p>
            <a:pPr>
              <a:buFont typeface="+mj-lt"/>
              <a:buAutoNum type="arabicPeriod"/>
            </a:pPr>
            <a:endParaRPr lang="en-US" sz="1800" dirty="0"/>
          </a:p>
          <a:p>
            <a:pPr marL="0" indent="0">
              <a:buNone/>
            </a:pPr>
            <a:r>
              <a:rPr lang="en-US" sz="1800" dirty="0"/>
              <a:t>By providing interactive elements and customizable visualizations, this dashboard enables users to ask and answer questions about the data, fostering a deeper understanding of space launch trends and patterns.</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 Placeholder 2">
            <a:extLst>
              <a:ext uri="{FF2B5EF4-FFF2-40B4-BE49-F238E27FC236}">
                <a16:creationId xmlns:a16="http://schemas.microsoft.com/office/drawing/2014/main" id="{481E5C56-934C-6D39-7618-9D592A80A6DA}"/>
              </a:ext>
            </a:extLst>
          </p:cNvPr>
          <p:cNvSpPr txBox="1">
            <a:spLocks/>
          </p:cNvSpPr>
          <p:nvPr/>
        </p:nvSpPr>
        <p:spPr>
          <a:xfrm>
            <a:off x="656336" y="63481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Dashboard with </a:t>
            </a:r>
            <a:r>
              <a:rPr lang="en-US" sz="1200" dirty="0" err="1">
                <a:solidFill>
                  <a:schemeClr val="accent3">
                    <a:lumMod val="25000"/>
                  </a:schemeClr>
                </a:solidFill>
                <a:latin typeface="Abadi" panose="020B0604020104020204" pitchFamily="34" charset="0"/>
              </a:rPr>
              <a:t>Plotly</a:t>
            </a:r>
            <a:r>
              <a:rPr lang="en-US" sz="1200" dirty="0">
                <a:solidFill>
                  <a:schemeClr val="accent3">
                    <a:lumMod val="25000"/>
                  </a:schemeClr>
                </a:solidFill>
                <a:latin typeface="Abadi" panose="020B0604020104020204" pitchFamily="34" charset="0"/>
              </a:rPr>
              <a:t> Dash:</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https://github.com/marcthomas2710/Applied-Data-Science-Capstone_Marc_THOMAS/blob/main/Module_3/Ploty%20Dash/spacex_dash_app.py</a:t>
            </a:r>
            <a:r>
              <a:rPr lang="en-US" sz="1200" dirty="0">
                <a:solidFill>
                  <a:srgbClr val="1C7DDB"/>
                </a:solidFill>
              </a:rPr>
              <a:t> </a:t>
            </a:r>
            <a:endParaRPr lang="en-US" sz="1200" dirty="0"/>
          </a:p>
        </p:txBody>
      </p:sp>
    </p:spTree>
    <p:extLst>
      <p:ext uri="{BB962C8B-B14F-4D97-AF65-F5344CB8AC3E}">
        <p14:creationId xmlns:p14="http://schemas.microsoft.com/office/powerpoint/2010/main" val="30418570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 Placeholder 2">
            <a:extLst>
              <a:ext uri="{FF2B5EF4-FFF2-40B4-BE49-F238E27FC236}">
                <a16:creationId xmlns:a16="http://schemas.microsoft.com/office/drawing/2014/main" id="{BF1A16FB-7069-BBE3-9B7E-E13C8B400E2B}"/>
              </a:ext>
            </a:extLst>
          </p:cNvPr>
          <p:cNvSpPr txBox="1">
            <a:spLocks/>
          </p:cNvSpPr>
          <p:nvPr/>
        </p:nvSpPr>
        <p:spPr>
          <a:xfrm>
            <a:off x="656335" y="6348187"/>
            <a:ext cx="11449939"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Dashboard with </a:t>
            </a:r>
            <a:r>
              <a:rPr lang="en-US" sz="1200" dirty="0" err="1">
                <a:solidFill>
                  <a:schemeClr val="accent3">
                    <a:lumMod val="25000"/>
                  </a:schemeClr>
                </a:solidFill>
                <a:latin typeface="Abadi" panose="020B0604020104020204" pitchFamily="34" charset="0"/>
              </a:rPr>
              <a:t>Plotly</a:t>
            </a:r>
            <a:r>
              <a:rPr lang="en-US" sz="1200" dirty="0">
                <a:solidFill>
                  <a:schemeClr val="accent3">
                    <a:lumMod val="25000"/>
                  </a:schemeClr>
                </a:solidFill>
                <a:latin typeface="Abadi" panose="020B0604020104020204" pitchFamily="34" charset="0"/>
              </a:rPr>
              <a:t> Dash:</a:t>
            </a:r>
            <a:br>
              <a:rPr lang="en-US" sz="1200" dirty="0">
                <a:solidFill>
                  <a:schemeClr val="accent3">
                    <a:lumMod val="25000"/>
                  </a:schemeClr>
                </a:solidFill>
              </a:rPr>
            </a:br>
            <a:r>
              <a:rPr lang="en-US" sz="1200" dirty="0">
                <a:solidFill>
                  <a:schemeClr val="accent3">
                    <a:lumMod val="25000"/>
                  </a:schemeClr>
                </a:solidFill>
                <a:hlinkClick r:id="rId2"/>
              </a:rPr>
              <a:t>https://github.com/marcthomas2710/Applied-Data-Science-Capstone_Marc_THOMAS/blob/main/Module_4/SpaceX_Machine%20Learning%20Prediction_Part_5_EXECUTED.ipynb</a:t>
            </a:r>
            <a:r>
              <a:rPr lang="en-US" sz="1200" dirty="0">
                <a:solidFill>
                  <a:schemeClr val="accent3">
                    <a:lumMod val="25000"/>
                  </a:schemeClr>
                </a:solidFill>
              </a:rPr>
              <a:t> </a:t>
            </a:r>
            <a:endParaRPr lang="en-US" sz="1200" dirty="0"/>
          </a:p>
        </p:txBody>
      </p:sp>
      <p:graphicFrame>
        <p:nvGraphicFramePr>
          <p:cNvPr id="6" name="Table 5">
            <a:extLst>
              <a:ext uri="{FF2B5EF4-FFF2-40B4-BE49-F238E27FC236}">
                <a16:creationId xmlns:a16="http://schemas.microsoft.com/office/drawing/2014/main" id="{140A0E88-3296-CE75-0419-5DEB818A4418}"/>
              </a:ext>
            </a:extLst>
          </p:cNvPr>
          <p:cNvGraphicFramePr>
            <a:graphicFrameLocks noGrp="1"/>
          </p:cNvGraphicFramePr>
          <p:nvPr/>
        </p:nvGraphicFramePr>
        <p:xfrm>
          <a:off x="770011" y="1458283"/>
          <a:ext cx="11336263" cy="4211068"/>
        </p:xfrm>
        <a:graphic>
          <a:graphicData uri="http://schemas.openxmlformats.org/drawingml/2006/table">
            <a:tbl>
              <a:tblPr firstRow="1" bandRow="1">
                <a:tableStyleId>{2D5ABB26-0587-4C30-8999-92F81FD0307C}</a:tableStyleId>
              </a:tblPr>
              <a:tblGrid>
                <a:gridCol w="11336263">
                  <a:extLst>
                    <a:ext uri="{9D8B030D-6E8A-4147-A177-3AD203B41FA5}">
                      <a16:colId xmlns:a16="http://schemas.microsoft.com/office/drawing/2014/main" val="810091161"/>
                    </a:ext>
                  </a:extLst>
                </a:gridCol>
              </a:tblGrid>
              <a:tr h="370840">
                <a:tc>
                  <a:txBody>
                    <a:bodyPr/>
                    <a:lstStyle/>
                    <a:p>
                      <a:pPr marL="0" indent="0">
                        <a:lnSpc>
                          <a:spcPts val="1800"/>
                        </a:lnSpc>
                        <a:spcBef>
                          <a:spcPts val="0"/>
                        </a:spcBef>
                        <a:buNone/>
                      </a:pPr>
                      <a:r>
                        <a:rPr lang="en-US" sz="1800" b="1" dirty="0"/>
                        <a:t>Data Preparation and Model Selection:</a:t>
                      </a:r>
                      <a:endParaRPr lang="en-US" sz="1800" dirty="0"/>
                    </a:p>
                    <a:p>
                      <a:pPr>
                        <a:lnSpc>
                          <a:spcPts val="1800"/>
                        </a:lnSpc>
                        <a:spcBef>
                          <a:spcPts val="0"/>
                        </a:spcBef>
                        <a:buFont typeface="+mj-lt"/>
                        <a:buAutoNum type="arabicPeriod"/>
                      </a:pPr>
                      <a:r>
                        <a:rPr lang="en-US" sz="1400" b="1" dirty="0"/>
                        <a:t>Data Loading:</a:t>
                      </a:r>
                      <a:r>
                        <a:rPr lang="en-US" sz="1400" dirty="0"/>
                        <a:t> We imported the dataset into NumPy and Pandas for efficient data manipulation.</a:t>
                      </a:r>
                    </a:p>
                    <a:p>
                      <a:pPr>
                        <a:lnSpc>
                          <a:spcPts val="1800"/>
                        </a:lnSpc>
                        <a:spcBef>
                          <a:spcPts val="0"/>
                        </a:spcBef>
                        <a:buFont typeface="+mj-lt"/>
                        <a:buAutoNum type="arabicPeriod"/>
                      </a:pPr>
                      <a:r>
                        <a:rPr lang="en-US" sz="1400" b="1" dirty="0"/>
                        <a:t>Data Transformation and Splitting:</a:t>
                      </a:r>
                      <a:r>
                        <a:rPr lang="en-US" sz="1400" dirty="0"/>
                        <a:t> The data was preprocessed and split into training and test sets to prepare for model training and evaluation.</a:t>
                      </a:r>
                    </a:p>
                    <a:p>
                      <a:pPr>
                        <a:lnSpc>
                          <a:spcPts val="1800"/>
                        </a:lnSpc>
                        <a:spcBef>
                          <a:spcPts val="0"/>
                        </a:spcBef>
                        <a:buFont typeface="+mj-lt"/>
                        <a:buAutoNum type="arabicPeriod"/>
                      </a:pPr>
                      <a:r>
                        <a:rPr lang="en-US" sz="1400" b="1" dirty="0"/>
                        <a:t>Algorithm Selection:</a:t>
                      </a:r>
                      <a:r>
                        <a:rPr lang="en-US" sz="1400" dirty="0"/>
                        <a:t> We carefully considered the nature of the problem and the characteristics of the dataset to select appropriate machine learning algorithms.</a:t>
                      </a:r>
                    </a:p>
                    <a:p>
                      <a:pPr>
                        <a:lnSpc>
                          <a:spcPts val="1800"/>
                        </a:lnSpc>
                        <a:spcBef>
                          <a:spcPts val="0"/>
                        </a:spcBef>
                        <a:buFont typeface="+mj-lt"/>
                        <a:buAutoNum type="arabicPeriod"/>
                      </a:pPr>
                      <a:r>
                        <a:rPr lang="en-US" sz="1400" b="1" dirty="0"/>
                        <a:t>Hyperparameter Tuning:</a:t>
                      </a:r>
                      <a:r>
                        <a:rPr lang="en-US" sz="1400" dirty="0"/>
                        <a:t> We employed </a:t>
                      </a:r>
                      <a:r>
                        <a:rPr lang="en-US" sz="1400" dirty="0" err="1"/>
                        <a:t>GridSearchCV</a:t>
                      </a:r>
                      <a:r>
                        <a:rPr lang="en-US" sz="1400" dirty="0"/>
                        <a:t> to systematically explore different hyperparameter combinations for each algorithm, optimizing model performance.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953518096"/>
                  </a:ext>
                </a:extLst>
              </a:tr>
              <a:tr h="370840">
                <a:tc>
                  <a:txBody>
                    <a:bodyPr/>
                    <a:lstStyle/>
                    <a:p>
                      <a:pPr marL="0" indent="0">
                        <a:lnSpc>
                          <a:spcPts val="1800"/>
                        </a:lnSpc>
                        <a:spcBef>
                          <a:spcPts val="0"/>
                        </a:spcBef>
                        <a:buNone/>
                      </a:pPr>
                      <a:r>
                        <a:rPr lang="en-US" sz="1800" b="1" dirty="0"/>
                        <a:t>Model Evaluation:</a:t>
                      </a:r>
                      <a:endParaRPr lang="en-US" sz="1800" dirty="0"/>
                    </a:p>
                    <a:p>
                      <a:pPr>
                        <a:lnSpc>
                          <a:spcPts val="1800"/>
                        </a:lnSpc>
                        <a:spcBef>
                          <a:spcPts val="0"/>
                        </a:spcBef>
                        <a:buFont typeface="+mj-lt"/>
                        <a:buAutoNum type="arabicPeriod"/>
                      </a:pPr>
                      <a:r>
                        <a:rPr lang="en-US" sz="1400" b="1" dirty="0"/>
                        <a:t>Performance Metrics:</a:t>
                      </a:r>
                      <a:r>
                        <a:rPr lang="en-US" sz="1400" dirty="0"/>
                        <a:t> We evaluated the performance of each model using relevant metrics such as accuracy, precision, recall, and F1-score.</a:t>
                      </a:r>
                    </a:p>
                    <a:p>
                      <a:pPr>
                        <a:lnSpc>
                          <a:spcPts val="1800"/>
                        </a:lnSpc>
                        <a:spcBef>
                          <a:spcPts val="0"/>
                        </a:spcBef>
                        <a:buFont typeface="+mj-lt"/>
                        <a:buAutoNum type="arabicPeriod"/>
                      </a:pPr>
                      <a:r>
                        <a:rPr lang="en-US" sz="1400" b="1" dirty="0"/>
                        <a:t>Hyperparameter Insights:</a:t>
                      </a:r>
                      <a:r>
                        <a:rPr lang="en-US" sz="1400" dirty="0"/>
                        <a:t> We analyzed the tuned hyperparameters to gain insights into the optimal configuration for each algorithm.</a:t>
                      </a:r>
                    </a:p>
                    <a:p>
                      <a:pPr>
                        <a:lnSpc>
                          <a:spcPts val="1800"/>
                        </a:lnSpc>
                        <a:spcBef>
                          <a:spcPts val="0"/>
                        </a:spcBef>
                        <a:buFont typeface="+mj-lt"/>
                        <a:buAutoNum type="arabicPeriod"/>
                      </a:pPr>
                      <a:r>
                        <a:rPr lang="en-US" sz="1400" b="1" dirty="0"/>
                        <a:t>Confusion Matrix Analysis:</a:t>
                      </a:r>
                      <a:r>
                        <a:rPr lang="en-US" sz="1400" dirty="0"/>
                        <a:t> We visualized the confusion matrix to understand the model's classification performance in more detail.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278131405"/>
                  </a:ext>
                </a:extLst>
              </a:tr>
              <a:tr h="370840">
                <a:tc>
                  <a:txBody>
                    <a:bodyPr/>
                    <a:lstStyle/>
                    <a:p>
                      <a:pPr marL="0" indent="0">
                        <a:lnSpc>
                          <a:spcPts val="1800"/>
                        </a:lnSpc>
                        <a:spcBef>
                          <a:spcPts val="0"/>
                        </a:spcBef>
                        <a:buNone/>
                      </a:pPr>
                      <a:r>
                        <a:rPr lang="en-US" sz="1800" b="1" dirty="0"/>
                        <a:t>Model Improvement:</a:t>
                      </a:r>
                      <a:endParaRPr lang="en-US" sz="1800" dirty="0"/>
                    </a:p>
                    <a:p>
                      <a:pPr>
                        <a:lnSpc>
                          <a:spcPts val="1800"/>
                        </a:lnSpc>
                        <a:spcBef>
                          <a:spcPts val="0"/>
                        </a:spcBef>
                        <a:buFont typeface="+mj-lt"/>
                        <a:buAutoNum type="arabicPeriod"/>
                      </a:pPr>
                      <a:r>
                        <a:rPr lang="en-US" sz="1400" b="1" dirty="0"/>
                        <a:t>Feature Engineering:</a:t>
                      </a:r>
                      <a:r>
                        <a:rPr lang="en-US" sz="1400" dirty="0"/>
                        <a:t> We explored feature engineering techniques to create informative features that could enhance model performance.</a:t>
                      </a:r>
                    </a:p>
                    <a:p>
                      <a:pPr>
                        <a:lnSpc>
                          <a:spcPts val="1800"/>
                        </a:lnSpc>
                        <a:spcBef>
                          <a:spcPts val="0"/>
                        </a:spcBef>
                        <a:buFont typeface="+mj-lt"/>
                        <a:buAutoNum type="arabicPeriod"/>
                      </a:pPr>
                      <a:r>
                        <a:rPr lang="en-US" sz="1400" b="1" dirty="0"/>
                        <a:t>Algorithm Tuning:</a:t>
                      </a:r>
                      <a:r>
                        <a:rPr lang="en-US" sz="1400" dirty="0"/>
                        <a:t> We further refined the hyperparameters and explored alternative algorithms to improve model accuracy and generalization.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514248462"/>
                  </a:ext>
                </a:extLst>
              </a:tr>
              <a:tr h="370840">
                <a:tc>
                  <a:txBody>
                    <a:bodyPr/>
                    <a:lstStyle/>
                    <a:p>
                      <a:pPr marL="0" indent="0">
                        <a:lnSpc>
                          <a:spcPts val="1800"/>
                        </a:lnSpc>
                        <a:spcBef>
                          <a:spcPts val="0"/>
                        </a:spcBef>
                        <a:buNone/>
                      </a:pPr>
                      <a:r>
                        <a:rPr lang="en-US" sz="1800" b="1" dirty="0"/>
                        <a:t>Model Selection</a:t>
                      </a:r>
                    </a:p>
                    <a:p>
                      <a:pPr marL="0" indent="0">
                        <a:lnSpc>
                          <a:spcPts val="1800"/>
                        </a:lnSpc>
                        <a:spcBef>
                          <a:spcPts val="0"/>
                        </a:spcBef>
                        <a:buNone/>
                      </a:pPr>
                      <a:r>
                        <a:rPr lang="en-US" sz="1400" dirty="0"/>
                        <a:t>The final step involved selecting the model with the highest accuracy score and the best overall performance across various metrics. This model will be our preferred choice for making predictions on new, unseen data.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3512175900"/>
                  </a:ext>
                </a:extLst>
              </a:tr>
            </a:tbl>
          </a:graphicData>
        </a:graphic>
      </p:graphicFrame>
    </p:spTree>
    <p:extLst>
      <p:ext uri="{BB962C8B-B14F-4D97-AF65-F5344CB8AC3E}">
        <p14:creationId xmlns:p14="http://schemas.microsoft.com/office/powerpoint/2010/main" val="21525056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405699"/>
            <a:ext cx="11421989" cy="37362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800" dirty="0">
                <a:solidFill>
                  <a:schemeClr val="tx1"/>
                </a:solidFill>
              </a:rPr>
              <a:t>Our analysis will yield three primary outcomes:</a:t>
            </a:r>
          </a:p>
          <a:p>
            <a:r>
              <a:rPr lang="en-US" sz="1800" b="1" dirty="0">
                <a:solidFill>
                  <a:schemeClr val="tx1"/>
                </a:solidFill>
              </a:rPr>
              <a:t>Exploratory Data Analysis (EDA) Results:</a:t>
            </a:r>
            <a:r>
              <a:rPr lang="en-US" sz="1800" dirty="0">
                <a:solidFill>
                  <a:schemeClr val="tx1"/>
                </a:solidFill>
              </a:rPr>
              <a:t> A comprehensive report detailing the key findings from the exploratory analysis, including data quality assessments, statistical summaries, and visualizations.</a:t>
            </a:r>
          </a:p>
          <a:p>
            <a:r>
              <a:rPr lang="en-US" sz="1800" b="1" dirty="0">
                <a:solidFill>
                  <a:schemeClr val="tx1"/>
                </a:solidFill>
              </a:rPr>
              <a:t>Interactive Analytics Demo:</a:t>
            </a:r>
            <a:r>
              <a:rPr lang="en-US" sz="1800" dirty="0">
                <a:solidFill>
                  <a:schemeClr val="tx1"/>
                </a:solidFill>
              </a:rPr>
              <a:t> A series of screenshots showcasing an interactive dashboard, developed using tools like </a:t>
            </a:r>
            <a:r>
              <a:rPr lang="en-US" sz="1800" dirty="0" err="1">
                <a:solidFill>
                  <a:schemeClr val="tx1"/>
                </a:solidFill>
              </a:rPr>
              <a:t>Plotly</a:t>
            </a:r>
            <a:r>
              <a:rPr lang="en-US" sz="1800" dirty="0">
                <a:solidFill>
                  <a:schemeClr val="tx1"/>
                </a:solidFill>
              </a:rPr>
              <a:t> Dash or Tableau. This dashboard will enable users to explore the data dynamically and gain insights.</a:t>
            </a:r>
          </a:p>
          <a:p>
            <a:r>
              <a:rPr lang="en-US" sz="1800" b="1" dirty="0">
                <a:solidFill>
                  <a:schemeClr val="tx1"/>
                </a:solidFill>
              </a:rPr>
              <a:t>Predictive Analysis Results:</a:t>
            </a:r>
            <a:r>
              <a:rPr lang="en-US" sz="1800" dirty="0">
                <a:solidFill>
                  <a:schemeClr val="tx1"/>
                </a:solidFill>
              </a:rPr>
              <a:t> A detailed report presenting the outcomes of predictive modeling efforts, including model selection, feature engineering, model training, and evaluation. This report will also include performance metrics and insights into the model's predictive capabilities.</a:t>
            </a:r>
          </a:p>
          <a:p>
            <a:pPr marL="457200" lvl="1" indent="0">
              <a:buNone/>
            </a:pPr>
            <a:endParaRPr lang="en-US" sz="1800" dirty="0">
              <a:solidFill>
                <a:schemeClr val="tx1"/>
              </a:solidFill>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14235668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34029" y="3723559"/>
            <a:ext cx="10357012" cy="3055613"/>
          </a:xfrm>
          <a:prstGeom prst="rect">
            <a:avLst/>
          </a:prstGeom>
        </p:spPr>
        <p:txBody>
          <a:bodyPr>
            <a:noAutofit/>
          </a:bodyPr>
          <a:lstStyle/>
          <a:p>
            <a:pPr marL="0" indent="0">
              <a:lnSpc>
                <a:spcPct val="100000"/>
              </a:lnSpc>
              <a:spcBef>
                <a:spcPts val="0"/>
              </a:spcBef>
              <a:buNone/>
            </a:pPr>
            <a:r>
              <a:rPr lang="en-US" sz="1600" dirty="0"/>
              <a:t>The scatter plot reveals several intriguing trends:</a:t>
            </a:r>
          </a:p>
          <a:p>
            <a:pPr>
              <a:lnSpc>
                <a:spcPct val="100000"/>
              </a:lnSpc>
              <a:spcBef>
                <a:spcPts val="0"/>
              </a:spcBef>
              <a:buFont typeface="+mj-lt"/>
              <a:buAutoNum type="arabicPeriod"/>
            </a:pPr>
            <a:r>
              <a:rPr lang="en-US" sz="1600" b="1" dirty="0"/>
              <a:t>Positive Correlation between Flight Number and Success Rate:</a:t>
            </a:r>
            <a:r>
              <a:rPr lang="en-US" sz="1600" dirty="0"/>
              <a:t> As the number of flights increases for a specific launch site, the overall success rate tends to improve. This suggests that experience and technological advancements play a significant role in mission success.</a:t>
            </a:r>
          </a:p>
          <a:p>
            <a:pPr>
              <a:lnSpc>
                <a:spcPct val="100000"/>
              </a:lnSpc>
              <a:spcBef>
                <a:spcPts val="0"/>
              </a:spcBef>
              <a:buFont typeface="+mj-lt"/>
              <a:buAutoNum type="arabicPeriod"/>
            </a:pPr>
            <a:r>
              <a:rPr lang="en-US" sz="1600" b="1" dirty="0"/>
              <a:t>Significant Breakthrough around Flight 20:</a:t>
            </a:r>
            <a:r>
              <a:rPr lang="en-US" sz="1600" dirty="0"/>
              <a:t> A notable shift in success rates is observed around flight number 20. This could be attributed to a major technological breakthrough or improved operational procedures.</a:t>
            </a:r>
          </a:p>
          <a:p>
            <a:pPr>
              <a:lnSpc>
                <a:spcPct val="100000"/>
              </a:lnSpc>
              <a:spcBef>
                <a:spcPts val="0"/>
              </a:spcBef>
              <a:buFont typeface="+mj-lt"/>
              <a:buAutoNum type="arabicPeriod"/>
            </a:pPr>
            <a:r>
              <a:rPr lang="en-US" sz="1600" b="1" dirty="0"/>
              <a:t>CCAFS SLC40, a Dominant Launch Site:</a:t>
            </a:r>
            <a:r>
              <a:rPr lang="en-US" sz="1600" dirty="0"/>
              <a:t> CCAFS SLC40 emerges as the primary launch site, characterized by the highest volume of launches. However, it exhibits a less pronounced correlation between flight number and success rate, indicating potential factors beyond experience influencing its performance.</a:t>
            </a:r>
          </a:p>
          <a:p>
            <a:pPr marL="0" indent="0">
              <a:lnSpc>
                <a:spcPct val="100000"/>
              </a:lnSpc>
              <a:spcBef>
                <a:spcPts val="0"/>
              </a:spcBef>
              <a:buNone/>
            </a:pPr>
            <a:endParaRPr lang="en-US" sz="1600" dirty="0"/>
          </a:p>
          <a:p>
            <a:pPr marL="0" indent="0">
              <a:lnSpc>
                <a:spcPct val="100000"/>
              </a:lnSpc>
              <a:spcBef>
                <a:spcPts val="0"/>
              </a:spcBef>
              <a:buNone/>
            </a:pPr>
            <a:r>
              <a:rPr lang="en-US" sz="1600" dirty="0"/>
              <a:t>Further analysis is required to delve deeper into the specific factors contributing to the varying success rates across different launch sites and flight numbers.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D3AD5935-381C-E3AB-A9B1-BAE68A61B1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34372"/>
            <a:ext cx="12192000" cy="2389187"/>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8">
            <a:extLst>
              <a:ext uri="{FF2B5EF4-FFF2-40B4-BE49-F238E27FC236}">
                <a16:creationId xmlns:a16="http://schemas.microsoft.com/office/drawing/2014/main" id="{EDC4F2FD-CE12-D5CC-72E7-3E76C4C45C33}"/>
              </a:ext>
            </a:extLst>
          </p:cNvPr>
          <p:cNvSpPr txBox="1"/>
          <p:nvPr/>
        </p:nvSpPr>
        <p:spPr>
          <a:xfrm>
            <a:off x="3611319" y="1334372"/>
            <a:ext cx="5103453" cy="227626"/>
          </a:xfrm>
          <a:prstGeom prst="rect">
            <a:avLst/>
          </a:prstGeom>
        </p:spPr>
        <p:txBody>
          <a:bodyPr vert="horz" wrap="square" lIns="0" tIns="12065" rIns="0" bIns="0" rtlCol="0">
            <a:spAutoFit/>
          </a:bodyPr>
          <a:lstStyle/>
          <a:p>
            <a:pPr marL="12700">
              <a:lnSpc>
                <a:spcPct val="100000"/>
              </a:lnSpc>
              <a:spcBef>
                <a:spcPts val="95"/>
              </a:spcBef>
            </a:pPr>
            <a:r>
              <a:rPr lang="en-US" sz="1400" spc="-20" dirty="0">
                <a:solidFill>
                  <a:schemeClr val="accent2"/>
                </a:solidFill>
                <a:latin typeface="Carlito"/>
                <a:cs typeface="Carlito"/>
              </a:rPr>
              <a:t>Orange</a:t>
            </a:r>
            <a:r>
              <a:rPr sz="1400" spc="-20" dirty="0">
                <a:solidFill>
                  <a:schemeClr val="accent2"/>
                </a:solidFill>
                <a:latin typeface="Carlito"/>
                <a:cs typeface="Carlito"/>
              </a:rPr>
              <a:t> indicates successful </a:t>
            </a:r>
            <a:r>
              <a:rPr sz="1400" spc="-10" dirty="0">
                <a:solidFill>
                  <a:schemeClr val="accent2"/>
                </a:solidFill>
                <a:latin typeface="Carlito"/>
                <a:cs typeface="Carlito"/>
              </a:rPr>
              <a:t>launch; </a:t>
            </a:r>
            <a:r>
              <a:rPr lang="en-US" sz="1400" spc="-15" dirty="0">
                <a:solidFill>
                  <a:srgbClr val="1C7DDB"/>
                </a:solidFill>
                <a:latin typeface="Carlito"/>
                <a:cs typeface="Carlito"/>
              </a:rPr>
              <a:t>Blue</a:t>
            </a:r>
            <a:r>
              <a:rPr sz="1400" spc="-15" dirty="0">
                <a:solidFill>
                  <a:srgbClr val="1C7DDB"/>
                </a:solidFill>
                <a:latin typeface="Carlito"/>
                <a:cs typeface="Carlito"/>
              </a:rPr>
              <a:t> </a:t>
            </a:r>
            <a:r>
              <a:rPr sz="1400" spc="-20" dirty="0">
                <a:solidFill>
                  <a:srgbClr val="1C7DDB"/>
                </a:solidFill>
                <a:latin typeface="Carlito"/>
                <a:cs typeface="Carlito"/>
              </a:rPr>
              <a:t>indicates unsuccessful</a:t>
            </a:r>
            <a:r>
              <a:rPr sz="1400" spc="180" dirty="0">
                <a:solidFill>
                  <a:srgbClr val="1C7DDB"/>
                </a:solidFill>
                <a:latin typeface="Carlito"/>
                <a:cs typeface="Carlito"/>
              </a:rPr>
              <a:t> </a:t>
            </a:r>
            <a:r>
              <a:rPr sz="1400" spc="-10" dirty="0">
                <a:solidFill>
                  <a:srgbClr val="1C7DDB"/>
                </a:solidFill>
                <a:latin typeface="Carlito"/>
                <a:cs typeface="Carlito"/>
              </a:rPr>
              <a:t>launch.</a:t>
            </a:r>
            <a:endParaRPr sz="1400" dirty="0">
              <a:solidFill>
                <a:srgbClr val="1C7DDB"/>
              </a:solidFill>
              <a:latin typeface="Carlito"/>
              <a:cs typeface="Carlito"/>
            </a:endParaRPr>
          </a:p>
        </p:txBody>
      </p:sp>
    </p:spTree>
    <p:extLst>
      <p:ext uri="{BB962C8B-B14F-4D97-AF65-F5344CB8AC3E}">
        <p14:creationId xmlns:p14="http://schemas.microsoft.com/office/powerpoint/2010/main" val="38656059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3737737"/>
            <a:ext cx="10399858" cy="2782613"/>
          </a:xfrm>
          <a:prstGeom prst="rect">
            <a:avLst/>
          </a:prstGeom>
        </p:spPr>
        <p:txBody>
          <a:bodyPr>
            <a:normAutofit fontScale="92500" lnSpcReduction="10000"/>
          </a:bodyPr>
          <a:lstStyle/>
          <a:p>
            <a:pPr marL="0" indent="0">
              <a:buNone/>
            </a:pPr>
            <a:r>
              <a:rPr lang="en-US" sz="1600" dirty="0"/>
              <a:t>The scatter plot provides valuable insights into the relationship between payload mass and mission success:</a:t>
            </a:r>
          </a:p>
          <a:p>
            <a:pPr>
              <a:buFont typeface="+mj-lt"/>
              <a:buAutoNum type="arabicPeriod"/>
            </a:pPr>
            <a:r>
              <a:rPr lang="en-US" sz="1600" b="1" dirty="0"/>
              <a:t>Payload Mass Threshold:</a:t>
            </a:r>
            <a:r>
              <a:rPr lang="en-US" sz="1600" dirty="0"/>
              <a:t> A distinct trend emerges: missions with a payload mass exceeding 7000 kg exhibit a significantly higher probability of success. This suggests that technological advancements and operational improvements have enabled the successful launch of heavier payloads.</a:t>
            </a:r>
          </a:p>
          <a:p>
            <a:pPr>
              <a:buFont typeface="+mj-lt"/>
              <a:buAutoNum type="arabicPeriod"/>
            </a:pPr>
            <a:r>
              <a:rPr lang="en-US" sz="1600" b="1" dirty="0"/>
              <a:t>Launch Site-Specific Payload Preferences:</a:t>
            </a:r>
            <a:r>
              <a:rPr lang="en-US" sz="1600" dirty="0"/>
              <a:t> Different launch sites appear to cater to specific payload mass ranges. This variation could be attributed to factors such as launch vehicle capabilities, infrastructure limitations, and mission objectives.</a:t>
            </a:r>
          </a:p>
          <a:p>
            <a:pPr>
              <a:buFont typeface="+mj-lt"/>
              <a:buAutoNum type="arabicPeriod"/>
            </a:pPr>
            <a:r>
              <a:rPr lang="en-US" sz="1600" b="1" dirty="0"/>
              <a:t>No Clear Site-Payload-Success Correlation:</a:t>
            </a:r>
            <a:r>
              <a:rPr lang="en-US" sz="1600" dirty="0"/>
              <a:t> While payload mass plays a crucial role in mission success, the scatter plot does not reveal a clear relationship between launch site and payload mass in terms of success rate. This indicates that other factors, such as launch vehicle performance, weather conditions, and mission complexity, likely influence the outcome.</a:t>
            </a:r>
          </a:p>
          <a:p>
            <a:pPr marL="0" indent="0">
              <a:buNone/>
            </a:pPr>
            <a:r>
              <a:rPr lang="en-US" sz="1600" dirty="0"/>
              <a:t>Further analysis, potentially involving statistical tests or machine learning models, is necessary to uncover more nuanced relationships between these variables and their impact on mission success.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0" name="Picture 2">
            <a:extLst>
              <a:ext uri="{FF2B5EF4-FFF2-40B4-BE49-F238E27FC236}">
                <a16:creationId xmlns:a16="http://schemas.microsoft.com/office/drawing/2014/main" id="{28742EA7-8993-799F-2584-6F6BE041CA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20796"/>
            <a:ext cx="12192000" cy="2387600"/>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8">
            <a:extLst>
              <a:ext uri="{FF2B5EF4-FFF2-40B4-BE49-F238E27FC236}">
                <a16:creationId xmlns:a16="http://schemas.microsoft.com/office/drawing/2014/main" id="{DA48D96E-373C-16D8-2B02-EAEACAAEADF6}"/>
              </a:ext>
            </a:extLst>
          </p:cNvPr>
          <p:cNvSpPr txBox="1"/>
          <p:nvPr/>
        </p:nvSpPr>
        <p:spPr>
          <a:xfrm>
            <a:off x="3611319" y="1334372"/>
            <a:ext cx="5103453" cy="227626"/>
          </a:xfrm>
          <a:prstGeom prst="rect">
            <a:avLst/>
          </a:prstGeom>
        </p:spPr>
        <p:txBody>
          <a:bodyPr vert="horz" wrap="square" lIns="0" tIns="12065" rIns="0" bIns="0" rtlCol="0">
            <a:spAutoFit/>
          </a:bodyPr>
          <a:lstStyle/>
          <a:p>
            <a:pPr marL="12700">
              <a:lnSpc>
                <a:spcPct val="100000"/>
              </a:lnSpc>
              <a:spcBef>
                <a:spcPts val="95"/>
              </a:spcBef>
            </a:pPr>
            <a:r>
              <a:rPr lang="en-US" sz="1400" spc="-20" dirty="0">
                <a:solidFill>
                  <a:schemeClr val="accent2"/>
                </a:solidFill>
                <a:latin typeface="Carlito"/>
                <a:cs typeface="Carlito"/>
              </a:rPr>
              <a:t>Orange</a:t>
            </a:r>
            <a:r>
              <a:rPr sz="1400" spc="-20" dirty="0">
                <a:solidFill>
                  <a:schemeClr val="accent2"/>
                </a:solidFill>
                <a:latin typeface="Carlito"/>
                <a:cs typeface="Carlito"/>
              </a:rPr>
              <a:t> indicates successful </a:t>
            </a:r>
            <a:r>
              <a:rPr sz="1400" spc="-10" dirty="0">
                <a:solidFill>
                  <a:schemeClr val="accent2"/>
                </a:solidFill>
                <a:latin typeface="Carlito"/>
                <a:cs typeface="Carlito"/>
              </a:rPr>
              <a:t>launch; </a:t>
            </a:r>
            <a:r>
              <a:rPr lang="en-US" sz="1400" spc="-15" dirty="0">
                <a:solidFill>
                  <a:srgbClr val="1C7DDB"/>
                </a:solidFill>
                <a:latin typeface="Carlito"/>
                <a:cs typeface="Carlito"/>
              </a:rPr>
              <a:t>Blue</a:t>
            </a:r>
            <a:r>
              <a:rPr sz="1400" spc="-15" dirty="0">
                <a:solidFill>
                  <a:srgbClr val="1C7DDB"/>
                </a:solidFill>
                <a:latin typeface="Carlito"/>
                <a:cs typeface="Carlito"/>
              </a:rPr>
              <a:t> </a:t>
            </a:r>
            <a:r>
              <a:rPr sz="1400" spc="-20" dirty="0">
                <a:solidFill>
                  <a:srgbClr val="1C7DDB"/>
                </a:solidFill>
                <a:latin typeface="Carlito"/>
                <a:cs typeface="Carlito"/>
              </a:rPr>
              <a:t>indicates unsuccessful</a:t>
            </a:r>
            <a:r>
              <a:rPr sz="1400" spc="180" dirty="0">
                <a:solidFill>
                  <a:srgbClr val="1C7DDB"/>
                </a:solidFill>
                <a:latin typeface="Carlito"/>
                <a:cs typeface="Carlito"/>
              </a:rPr>
              <a:t> </a:t>
            </a:r>
            <a:r>
              <a:rPr sz="1400" spc="-10" dirty="0">
                <a:solidFill>
                  <a:srgbClr val="1C7DDB"/>
                </a:solidFill>
                <a:latin typeface="Carlito"/>
                <a:cs typeface="Carlito"/>
              </a:rPr>
              <a:t>launch.</a:t>
            </a:r>
            <a:endParaRPr sz="1400" dirty="0">
              <a:solidFill>
                <a:srgbClr val="1C7DDB"/>
              </a:solidFill>
              <a:latin typeface="Carlito"/>
              <a:cs typeface="Carlito"/>
            </a:endParaRPr>
          </a:p>
        </p:txBody>
      </p:sp>
    </p:spTree>
    <p:extLst>
      <p:ext uri="{BB962C8B-B14F-4D97-AF65-F5344CB8AC3E}">
        <p14:creationId xmlns:p14="http://schemas.microsoft.com/office/powerpoint/2010/main" val="38697892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353174" y="1383506"/>
            <a:ext cx="5673725" cy="4114800"/>
          </a:xfrm>
          <a:prstGeom prst="rect">
            <a:avLst/>
          </a:prstGeom>
        </p:spPr>
        <p:txBody>
          <a:bodyPr>
            <a:noAutofit/>
          </a:bodyPr>
          <a:lstStyle/>
          <a:p>
            <a:pPr marL="0" indent="0" algn="just">
              <a:lnSpc>
                <a:spcPct val="100000"/>
              </a:lnSpc>
              <a:spcBef>
                <a:spcPts val="0"/>
              </a:spcBef>
              <a:buNone/>
            </a:pPr>
            <a:r>
              <a:rPr lang="en-US" sz="1600" dirty="0"/>
              <a:t>The figure suggests a potential correlation between orbit type and landing outcome:</a:t>
            </a:r>
          </a:p>
          <a:p>
            <a:pPr algn="just">
              <a:lnSpc>
                <a:spcPct val="100000"/>
              </a:lnSpc>
              <a:spcBef>
                <a:spcPts val="0"/>
              </a:spcBef>
              <a:buFont typeface="Arial" panose="020B0604020202020204" pitchFamily="34" charset="0"/>
              <a:buChar char="•"/>
            </a:pPr>
            <a:r>
              <a:rPr lang="en-US" sz="1600" b="1" dirty="0"/>
              <a:t>High Success Rate Orbits:</a:t>
            </a:r>
            <a:r>
              <a:rPr lang="en-US" sz="1600" dirty="0"/>
              <a:t> Orbits such as SSO, HEO, GEO, and ES-L1 appear to have a 100% success rate in landing.</a:t>
            </a:r>
          </a:p>
          <a:p>
            <a:pPr algn="just">
              <a:lnSpc>
                <a:spcPct val="100000"/>
              </a:lnSpc>
              <a:spcBef>
                <a:spcPts val="0"/>
              </a:spcBef>
              <a:buFont typeface="Arial" panose="020B0604020202020204" pitchFamily="34" charset="0"/>
              <a:buChar char="•"/>
            </a:pPr>
            <a:r>
              <a:rPr lang="en-US" sz="1600" b="1" dirty="0"/>
              <a:t>Low Success Rate Orbit:</a:t>
            </a:r>
            <a:r>
              <a:rPr lang="en-US" sz="1600" dirty="0"/>
              <a:t> The SO orbit, on the other hand, seems to have a 0% success rate.</a:t>
            </a:r>
          </a:p>
          <a:p>
            <a:pPr algn="just">
              <a:lnSpc>
                <a:spcPct val="100000"/>
              </a:lnSpc>
              <a:spcBef>
                <a:spcPts val="0"/>
              </a:spcBef>
            </a:pPr>
            <a:r>
              <a:rPr lang="en-US" sz="1600" b="1" dirty="0"/>
              <a:t>Caveats and Further Analysis:</a:t>
            </a:r>
            <a:endParaRPr lang="en-US" sz="1600" dirty="0"/>
          </a:p>
          <a:p>
            <a:pPr algn="just">
              <a:lnSpc>
                <a:spcPct val="100000"/>
              </a:lnSpc>
              <a:spcBef>
                <a:spcPts val="0"/>
              </a:spcBef>
            </a:pPr>
            <a:r>
              <a:rPr lang="en-US" sz="1600" dirty="0"/>
              <a:t>It's important to note that the limited sample size for certain orbits, particularly GEO, SO, HEO, and ES-L1, may skew the results. With only one occurrence for each of these orbits, it's difficult to draw definitive conclusions about their impact on landing outcomes.</a:t>
            </a:r>
          </a:p>
          <a:p>
            <a:pPr marL="0" indent="0" algn="just">
              <a:lnSpc>
                <a:spcPct val="100000"/>
              </a:lnSpc>
              <a:spcBef>
                <a:spcPts val="0"/>
              </a:spcBef>
              <a:buNone/>
            </a:pPr>
            <a:r>
              <a:rPr lang="en-US" sz="1600" dirty="0"/>
              <a:t>To gain a more accurate understanding of the relationship between orbit type and landing success, a larger dataset with more diverse and representative samples is necessary. This will enable us to conduct more robust statistical analysis and identify any underlying patterns or trends.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4" name="Picture 2">
            <a:extLst>
              <a:ext uri="{FF2B5EF4-FFF2-40B4-BE49-F238E27FC236}">
                <a16:creationId xmlns:a16="http://schemas.microsoft.com/office/drawing/2014/main" id="{D1EF69B3-1BAB-1927-CF8F-45D52CFBEC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9036" y="1371600"/>
            <a:ext cx="5615032" cy="42481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702C52D-7E82-9C85-0561-97BE49230FB0}"/>
              </a:ext>
            </a:extLst>
          </p:cNvPr>
          <p:cNvSpPr txBox="1"/>
          <p:nvPr/>
        </p:nvSpPr>
        <p:spPr>
          <a:xfrm>
            <a:off x="589036" y="5641616"/>
            <a:ext cx="6062589" cy="1169551"/>
          </a:xfrm>
          <a:prstGeom prst="rect">
            <a:avLst/>
          </a:prstGeom>
          <a:noFill/>
        </p:spPr>
        <p:txBody>
          <a:bodyPr wrap="square">
            <a:spAutoFit/>
          </a:bodyPr>
          <a:lstStyle/>
          <a:p>
            <a:pPr marL="12700" marR="5080"/>
            <a:r>
              <a:rPr lang="en-US" sz="1400" spc="-15" dirty="0">
                <a:solidFill>
                  <a:srgbClr val="7030A0"/>
                </a:solidFill>
                <a:latin typeface="Carlito"/>
                <a:cs typeface="Carlito"/>
              </a:rPr>
              <a:t>ES-L1 </a:t>
            </a:r>
            <a:r>
              <a:rPr lang="en-US" sz="1400" spc="-20" dirty="0">
                <a:solidFill>
                  <a:srgbClr val="7030A0"/>
                </a:solidFill>
                <a:latin typeface="Carlito"/>
                <a:cs typeface="Carlito"/>
              </a:rPr>
              <a:t>(1), </a:t>
            </a:r>
            <a:r>
              <a:rPr lang="en-US" sz="1400" spc="-25" dirty="0">
                <a:solidFill>
                  <a:srgbClr val="7030A0"/>
                </a:solidFill>
                <a:latin typeface="Carlito"/>
                <a:cs typeface="Carlito"/>
              </a:rPr>
              <a:t>GEO </a:t>
            </a:r>
            <a:r>
              <a:rPr lang="en-US" sz="1400" spc="-20" dirty="0">
                <a:solidFill>
                  <a:srgbClr val="7030A0"/>
                </a:solidFill>
                <a:latin typeface="Carlito"/>
                <a:cs typeface="Carlito"/>
              </a:rPr>
              <a:t>(1), HEO </a:t>
            </a:r>
            <a:r>
              <a:rPr lang="en-US" sz="1400" spc="-15" dirty="0">
                <a:solidFill>
                  <a:srgbClr val="7030A0"/>
                </a:solidFill>
                <a:latin typeface="Carlito"/>
                <a:cs typeface="Carlito"/>
              </a:rPr>
              <a:t>(1) </a:t>
            </a:r>
            <a:r>
              <a:rPr lang="en-US" sz="1400" spc="-25" dirty="0">
                <a:solidFill>
                  <a:srgbClr val="7030A0"/>
                </a:solidFill>
                <a:latin typeface="Carlito"/>
                <a:cs typeface="Carlito"/>
              </a:rPr>
              <a:t>have </a:t>
            </a:r>
            <a:r>
              <a:rPr lang="en-US" sz="1400" spc="-20" dirty="0">
                <a:solidFill>
                  <a:srgbClr val="7030A0"/>
                </a:solidFill>
                <a:latin typeface="Carlito"/>
                <a:cs typeface="Carlito"/>
              </a:rPr>
              <a:t>100% </a:t>
            </a:r>
            <a:r>
              <a:rPr lang="en-US" sz="1400" spc="-15" dirty="0">
                <a:solidFill>
                  <a:srgbClr val="7030A0"/>
                </a:solidFill>
                <a:latin typeface="Carlito"/>
                <a:cs typeface="Carlito"/>
              </a:rPr>
              <a:t>success </a:t>
            </a:r>
            <a:r>
              <a:rPr lang="en-US" sz="1400" spc="-40" dirty="0">
                <a:solidFill>
                  <a:srgbClr val="7030A0"/>
                </a:solidFill>
                <a:latin typeface="Carlito"/>
                <a:cs typeface="Carlito"/>
              </a:rPr>
              <a:t>rate </a:t>
            </a:r>
            <a:r>
              <a:rPr lang="en-US" sz="1400" spc="-15" dirty="0">
                <a:solidFill>
                  <a:srgbClr val="7030A0"/>
                </a:solidFill>
                <a:latin typeface="Carlito"/>
                <a:cs typeface="Carlito"/>
              </a:rPr>
              <a:t>(sample </a:t>
            </a:r>
            <a:r>
              <a:rPr lang="en-US" sz="1400" spc="-20" dirty="0">
                <a:solidFill>
                  <a:srgbClr val="7030A0"/>
                </a:solidFill>
                <a:latin typeface="Carlito"/>
                <a:cs typeface="Carlito"/>
              </a:rPr>
              <a:t>sizes </a:t>
            </a:r>
            <a:r>
              <a:rPr lang="en-US" sz="1400" spc="-5" dirty="0">
                <a:solidFill>
                  <a:srgbClr val="7030A0"/>
                </a:solidFill>
                <a:latin typeface="Carlito"/>
                <a:cs typeface="Carlito"/>
              </a:rPr>
              <a:t>in </a:t>
            </a:r>
            <a:r>
              <a:rPr lang="en-US" sz="1400" spc="-20" dirty="0">
                <a:solidFill>
                  <a:srgbClr val="7030A0"/>
                </a:solidFill>
                <a:latin typeface="Carlito"/>
                <a:cs typeface="Carlito"/>
              </a:rPr>
              <a:t>parenthesis) </a:t>
            </a:r>
          </a:p>
          <a:p>
            <a:pPr marL="12700" marR="5080"/>
            <a:r>
              <a:rPr lang="en-US" sz="1400" spc="-10" dirty="0">
                <a:solidFill>
                  <a:srgbClr val="7030A0"/>
                </a:solidFill>
                <a:latin typeface="Carlito"/>
                <a:cs typeface="Carlito"/>
              </a:rPr>
              <a:t>SSO </a:t>
            </a:r>
            <a:r>
              <a:rPr lang="en-US" sz="1400" spc="-15" dirty="0">
                <a:solidFill>
                  <a:srgbClr val="7030A0"/>
                </a:solidFill>
                <a:latin typeface="Carlito"/>
                <a:cs typeface="Carlito"/>
              </a:rPr>
              <a:t>(5) </a:t>
            </a:r>
            <a:r>
              <a:rPr lang="en-US" sz="1400" spc="-5" dirty="0">
                <a:solidFill>
                  <a:srgbClr val="7030A0"/>
                </a:solidFill>
                <a:latin typeface="Carlito"/>
                <a:cs typeface="Carlito"/>
              </a:rPr>
              <a:t>has </a:t>
            </a:r>
            <a:r>
              <a:rPr lang="en-US" sz="1400" spc="-20" dirty="0">
                <a:solidFill>
                  <a:srgbClr val="7030A0"/>
                </a:solidFill>
                <a:latin typeface="Carlito"/>
                <a:cs typeface="Carlito"/>
              </a:rPr>
              <a:t>100% </a:t>
            </a:r>
            <a:r>
              <a:rPr lang="en-US" sz="1400" spc="-10" dirty="0">
                <a:solidFill>
                  <a:srgbClr val="7030A0"/>
                </a:solidFill>
                <a:latin typeface="Carlito"/>
                <a:cs typeface="Carlito"/>
              </a:rPr>
              <a:t>success</a:t>
            </a:r>
            <a:r>
              <a:rPr lang="en-US" sz="1400" spc="45" dirty="0">
                <a:solidFill>
                  <a:srgbClr val="7030A0"/>
                </a:solidFill>
                <a:latin typeface="Carlito"/>
                <a:cs typeface="Carlito"/>
              </a:rPr>
              <a:t> </a:t>
            </a:r>
            <a:r>
              <a:rPr lang="en-US" sz="1400" spc="-40" dirty="0">
                <a:solidFill>
                  <a:srgbClr val="7030A0"/>
                </a:solidFill>
                <a:latin typeface="Carlito"/>
                <a:cs typeface="Carlito"/>
              </a:rPr>
              <a:t>rate</a:t>
            </a:r>
            <a:endParaRPr lang="en-US" sz="1400" dirty="0">
              <a:solidFill>
                <a:srgbClr val="7030A0"/>
              </a:solidFill>
              <a:latin typeface="Carlito"/>
              <a:cs typeface="Carlito"/>
            </a:endParaRPr>
          </a:p>
          <a:p>
            <a:pPr marL="12700"/>
            <a:r>
              <a:rPr lang="en-US" sz="1400" spc="-25" dirty="0">
                <a:solidFill>
                  <a:srgbClr val="7030A0"/>
                </a:solidFill>
                <a:latin typeface="Carlito"/>
                <a:cs typeface="Carlito"/>
              </a:rPr>
              <a:t>VLEO </a:t>
            </a:r>
            <a:r>
              <a:rPr lang="en-US" sz="1400" spc="-20" dirty="0">
                <a:solidFill>
                  <a:srgbClr val="7030A0"/>
                </a:solidFill>
                <a:latin typeface="Carlito"/>
                <a:cs typeface="Carlito"/>
              </a:rPr>
              <a:t>(14) </a:t>
            </a:r>
            <a:r>
              <a:rPr lang="en-US" sz="1400" spc="-5" dirty="0">
                <a:solidFill>
                  <a:srgbClr val="7030A0"/>
                </a:solidFill>
                <a:latin typeface="Carlito"/>
                <a:cs typeface="Carlito"/>
              </a:rPr>
              <a:t>has </a:t>
            </a:r>
            <a:r>
              <a:rPr lang="en-US" sz="1400" spc="-20" dirty="0">
                <a:solidFill>
                  <a:srgbClr val="7030A0"/>
                </a:solidFill>
                <a:latin typeface="Carlito"/>
                <a:cs typeface="Carlito"/>
              </a:rPr>
              <a:t>decent </a:t>
            </a:r>
            <a:r>
              <a:rPr lang="en-US" sz="1400" spc="-15" dirty="0">
                <a:solidFill>
                  <a:srgbClr val="7030A0"/>
                </a:solidFill>
                <a:latin typeface="Carlito"/>
                <a:cs typeface="Carlito"/>
              </a:rPr>
              <a:t>success </a:t>
            </a:r>
            <a:r>
              <a:rPr lang="en-US" sz="1400" spc="-40" dirty="0">
                <a:solidFill>
                  <a:srgbClr val="7030A0"/>
                </a:solidFill>
                <a:latin typeface="Carlito"/>
                <a:cs typeface="Carlito"/>
              </a:rPr>
              <a:t>rate </a:t>
            </a:r>
            <a:r>
              <a:rPr lang="en-US" sz="1400" spc="-5" dirty="0">
                <a:solidFill>
                  <a:srgbClr val="7030A0"/>
                </a:solidFill>
                <a:latin typeface="Carlito"/>
                <a:cs typeface="Carlito"/>
              </a:rPr>
              <a:t>and</a:t>
            </a:r>
            <a:r>
              <a:rPr lang="en-US" sz="1400" spc="150" dirty="0">
                <a:solidFill>
                  <a:srgbClr val="7030A0"/>
                </a:solidFill>
                <a:latin typeface="Carlito"/>
                <a:cs typeface="Carlito"/>
              </a:rPr>
              <a:t> </a:t>
            </a:r>
            <a:r>
              <a:rPr lang="en-US" sz="1400" spc="-25" dirty="0">
                <a:solidFill>
                  <a:srgbClr val="7030A0"/>
                </a:solidFill>
                <a:latin typeface="Carlito"/>
                <a:cs typeface="Carlito"/>
              </a:rPr>
              <a:t>attempts</a:t>
            </a:r>
            <a:endParaRPr lang="en-US" sz="1400" dirty="0">
              <a:solidFill>
                <a:srgbClr val="7030A0"/>
              </a:solidFill>
              <a:latin typeface="Carlito"/>
              <a:cs typeface="Carlito"/>
            </a:endParaRPr>
          </a:p>
          <a:p>
            <a:pPr marL="12700"/>
            <a:r>
              <a:rPr lang="en-US" sz="1400" spc="-5" dirty="0">
                <a:solidFill>
                  <a:srgbClr val="7030A0"/>
                </a:solidFill>
                <a:latin typeface="Carlito"/>
                <a:cs typeface="Carlito"/>
              </a:rPr>
              <a:t>SO </a:t>
            </a:r>
            <a:r>
              <a:rPr lang="en-US" sz="1400" spc="-15" dirty="0">
                <a:solidFill>
                  <a:srgbClr val="7030A0"/>
                </a:solidFill>
                <a:latin typeface="Carlito"/>
                <a:cs typeface="Carlito"/>
              </a:rPr>
              <a:t>(1) </a:t>
            </a:r>
            <a:r>
              <a:rPr lang="en-US" sz="1400" spc="-5" dirty="0">
                <a:solidFill>
                  <a:srgbClr val="7030A0"/>
                </a:solidFill>
                <a:latin typeface="Carlito"/>
                <a:cs typeface="Carlito"/>
              </a:rPr>
              <a:t>has </a:t>
            </a:r>
            <a:r>
              <a:rPr lang="en-US" sz="1400" spc="-15" dirty="0">
                <a:solidFill>
                  <a:srgbClr val="7030A0"/>
                </a:solidFill>
                <a:latin typeface="Carlito"/>
                <a:cs typeface="Carlito"/>
              </a:rPr>
              <a:t>0% success</a:t>
            </a:r>
            <a:r>
              <a:rPr lang="en-US" sz="1400" spc="85" dirty="0">
                <a:solidFill>
                  <a:srgbClr val="7030A0"/>
                </a:solidFill>
                <a:latin typeface="Carlito"/>
                <a:cs typeface="Carlito"/>
              </a:rPr>
              <a:t> </a:t>
            </a:r>
            <a:r>
              <a:rPr lang="en-US" sz="1400" spc="-40" dirty="0">
                <a:solidFill>
                  <a:srgbClr val="7030A0"/>
                </a:solidFill>
                <a:latin typeface="Carlito"/>
                <a:cs typeface="Carlito"/>
              </a:rPr>
              <a:t>rate</a:t>
            </a:r>
            <a:endParaRPr lang="en-US" sz="1400" dirty="0">
              <a:solidFill>
                <a:srgbClr val="7030A0"/>
              </a:solidFill>
              <a:latin typeface="Carlito"/>
              <a:cs typeface="Carlito"/>
            </a:endParaRPr>
          </a:p>
          <a:p>
            <a:pPr marL="12700"/>
            <a:r>
              <a:rPr lang="en-US" sz="1400" spc="-40" dirty="0">
                <a:solidFill>
                  <a:srgbClr val="7030A0"/>
                </a:solidFill>
                <a:latin typeface="Carlito"/>
                <a:cs typeface="Carlito"/>
              </a:rPr>
              <a:t>GTO </a:t>
            </a:r>
            <a:r>
              <a:rPr lang="en-US" sz="1400" spc="-20" dirty="0">
                <a:solidFill>
                  <a:srgbClr val="7030A0"/>
                </a:solidFill>
                <a:latin typeface="Carlito"/>
                <a:cs typeface="Carlito"/>
              </a:rPr>
              <a:t>(27) </a:t>
            </a:r>
            <a:r>
              <a:rPr lang="en-US" sz="1400" spc="-5" dirty="0">
                <a:solidFill>
                  <a:srgbClr val="7030A0"/>
                </a:solidFill>
                <a:latin typeface="Carlito"/>
                <a:cs typeface="Carlito"/>
              </a:rPr>
              <a:t>has the </a:t>
            </a:r>
            <a:r>
              <a:rPr lang="en-US" sz="1400" spc="-20" dirty="0">
                <a:solidFill>
                  <a:srgbClr val="7030A0"/>
                </a:solidFill>
                <a:latin typeface="Carlito"/>
                <a:cs typeface="Carlito"/>
              </a:rPr>
              <a:t>around 50% </a:t>
            </a:r>
            <a:r>
              <a:rPr lang="en-US" sz="1400" spc="-15" dirty="0">
                <a:solidFill>
                  <a:srgbClr val="7030A0"/>
                </a:solidFill>
                <a:latin typeface="Carlito"/>
                <a:cs typeface="Carlito"/>
              </a:rPr>
              <a:t>success </a:t>
            </a:r>
            <a:r>
              <a:rPr lang="en-US" sz="1400" spc="-40" dirty="0">
                <a:solidFill>
                  <a:srgbClr val="7030A0"/>
                </a:solidFill>
                <a:latin typeface="Carlito"/>
                <a:cs typeface="Carlito"/>
              </a:rPr>
              <a:t>rate </a:t>
            </a:r>
            <a:r>
              <a:rPr lang="en-US" sz="1400" spc="-15" dirty="0">
                <a:solidFill>
                  <a:srgbClr val="7030A0"/>
                </a:solidFill>
                <a:latin typeface="Carlito"/>
                <a:cs typeface="Carlito"/>
              </a:rPr>
              <a:t>but </a:t>
            </a:r>
            <a:r>
              <a:rPr lang="en-US" sz="1400" spc="-20" dirty="0">
                <a:solidFill>
                  <a:srgbClr val="7030A0"/>
                </a:solidFill>
                <a:latin typeface="Carlito"/>
                <a:cs typeface="Carlito"/>
              </a:rPr>
              <a:t>largest</a:t>
            </a:r>
            <a:r>
              <a:rPr lang="en-US" sz="1400" spc="225" dirty="0">
                <a:solidFill>
                  <a:srgbClr val="7030A0"/>
                </a:solidFill>
                <a:latin typeface="Carlito"/>
                <a:cs typeface="Carlito"/>
              </a:rPr>
              <a:t> </a:t>
            </a:r>
            <a:r>
              <a:rPr lang="en-US" sz="1400" spc="-5" dirty="0">
                <a:solidFill>
                  <a:srgbClr val="7030A0"/>
                </a:solidFill>
                <a:latin typeface="Carlito"/>
                <a:cs typeface="Carlito"/>
              </a:rPr>
              <a:t>sample</a:t>
            </a:r>
            <a:endParaRPr lang="en-US" sz="1400" dirty="0">
              <a:solidFill>
                <a:srgbClr val="7030A0"/>
              </a:solidFill>
              <a:latin typeface="Carlito"/>
              <a:cs typeface="Carlito"/>
            </a:endParaRPr>
          </a:p>
        </p:txBody>
      </p:sp>
    </p:spTree>
    <p:extLst>
      <p:ext uri="{BB962C8B-B14F-4D97-AF65-F5344CB8AC3E}">
        <p14:creationId xmlns:p14="http://schemas.microsoft.com/office/powerpoint/2010/main" val="800901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303852" y="3816518"/>
            <a:ext cx="11354748" cy="2686757"/>
          </a:xfrm>
          <a:prstGeom prst="rect">
            <a:avLst/>
          </a:prstGeom>
        </p:spPr>
        <p:txBody>
          <a:bodyPr>
            <a:noAutofit/>
          </a:bodyPr>
          <a:lstStyle/>
          <a:p>
            <a:pPr marL="0" indent="0">
              <a:lnSpc>
                <a:spcPct val="100000"/>
              </a:lnSpc>
              <a:spcBef>
                <a:spcPts val="0"/>
              </a:spcBef>
              <a:buNone/>
            </a:pPr>
            <a:r>
              <a:rPr lang="en-US" sz="1200" dirty="0"/>
              <a:t>The scatter plot provides insights into the relationship between flight number and success rate for different orbits:</a:t>
            </a:r>
          </a:p>
          <a:p>
            <a:pPr>
              <a:lnSpc>
                <a:spcPct val="100000"/>
              </a:lnSpc>
              <a:spcBef>
                <a:spcPts val="0"/>
              </a:spcBef>
              <a:buFont typeface="+mj-lt"/>
              <a:buAutoNum type="arabicPeriod"/>
            </a:pPr>
            <a:r>
              <a:rPr lang="en-US" sz="1200" b="1" dirty="0"/>
              <a:t>Positive Correlation for LEO Orbits:</a:t>
            </a:r>
            <a:r>
              <a:rPr lang="en-US" sz="1200" dirty="0"/>
              <a:t> A clear trend emerges for LEO orbits: as the number of launches increases, the success rate generally improves. This suggests that SpaceX has gained significant experience and refined its launch capabilities for LEO missions.</a:t>
            </a:r>
          </a:p>
          <a:p>
            <a:pPr>
              <a:lnSpc>
                <a:spcPct val="100000"/>
              </a:lnSpc>
              <a:spcBef>
                <a:spcPts val="0"/>
              </a:spcBef>
              <a:buFont typeface="+mj-lt"/>
              <a:buAutoNum type="arabicPeriod"/>
            </a:pPr>
            <a:r>
              <a:rPr lang="en-US" sz="1200" b="1" dirty="0"/>
              <a:t>GTO Orbit Variability:</a:t>
            </a:r>
            <a:r>
              <a:rPr lang="en-US" sz="1200" dirty="0"/>
              <a:t> In contrast, GTO orbits exhibit a more varied pattern, with no clear correlation between flight number and success rate. This could be attributed to the inherent challenges of GTO missions, such as higher energy requirements and more complex trajectory maneuvers.</a:t>
            </a:r>
          </a:p>
          <a:p>
            <a:pPr>
              <a:lnSpc>
                <a:spcPct val="100000"/>
              </a:lnSpc>
              <a:spcBef>
                <a:spcPts val="0"/>
              </a:spcBef>
              <a:buFont typeface="+mj-lt"/>
              <a:buAutoNum type="arabicPeriod"/>
            </a:pPr>
            <a:r>
              <a:rPr lang="en-US" sz="1200" b="1" dirty="0"/>
              <a:t>SpaceX's Focus on Lower Orbits:</a:t>
            </a:r>
            <a:r>
              <a:rPr lang="en-US" sz="1200" dirty="0"/>
              <a:t> SpaceX's initial focus on LEO missions, followed by a recent shift towards VLEO, aligns with the observed success trends. Lower orbits, including LEO and VLEO, appear to be SpaceX's areas of expertise, where they have achieved consistent success.</a:t>
            </a:r>
          </a:p>
          <a:p>
            <a:pPr>
              <a:lnSpc>
                <a:spcPct val="100000"/>
              </a:lnSpc>
              <a:spcBef>
                <a:spcPts val="0"/>
              </a:spcBef>
              <a:buFont typeface="+mj-lt"/>
              <a:buAutoNum type="arabicPeriod"/>
            </a:pPr>
            <a:r>
              <a:rPr lang="en-US" sz="1200" b="1" dirty="0"/>
              <a:t>Potential for Sun-Synchronous Orbits:</a:t>
            </a:r>
            <a:r>
              <a:rPr lang="en-US" sz="1200" dirty="0"/>
              <a:t> The scatter plot also hints at the potential for high success rates in Sun-Synchronous orbits. However, further analysis with a larger dataset is needed to confirm this trend.</a:t>
            </a:r>
          </a:p>
          <a:p>
            <a:pPr marL="0" indent="0">
              <a:lnSpc>
                <a:spcPct val="100000"/>
              </a:lnSpc>
              <a:spcBef>
                <a:spcPts val="0"/>
              </a:spcBef>
              <a:buNone/>
            </a:pPr>
            <a:r>
              <a:rPr lang="en-US" sz="1200" dirty="0"/>
              <a:t>By understanding these orbit-specific trends and SpaceX's strategic focus, we can gain valuable insights into the factors driving mission success and the company's future trajectory.</a:t>
            </a:r>
          </a:p>
          <a:p>
            <a:pPr marL="0" indent="0">
              <a:lnSpc>
                <a:spcPct val="100000"/>
              </a:lnSpc>
              <a:spcBef>
                <a:spcPts val="0"/>
              </a:spcBef>
              <a:buNone/>
            </a:pPr>
            <a:r>
              <a:rPr lang="en-US" sz="1200" b="1" i="1" dirty="0"/>
              <a:t>Cautionary Note:</a:t>
            </a:r>
            <a:endParaRPr lang="en-US" sz="1200" i="1" dirty="0"/>
          </a:p>
          <a:p>
            <a:pPr marL="0" indent="0">
              <a:lnSpc>
                <a:spcPct val="100000"/>
              </a:lnSpc>
              <a:spcBef>
                <a:spcPts val="0"/>
              </a:spcBef>
              <a:buNone/>
            </a:pPr>
            <a:r>
              <a:rPr lang="en-US" sz="1200" i="1" dirty="0"/>
              <a:t>It's crucial to consider the limited sample size for certain orbits, particularly those with only one occurrence. Such limited data may not accurately represent the true relationship between flight number and success rate for these orbits.</a:t>
            </a:r>
          </a:p>
          <a:p>
            <a:pPr marL="0" indent="0">
              <a:lnSpc>
                <a:spcPct val="100000"/>
              </a:lnSpc>
              <a:spcBef>
                <a:spcPts val="0"/>
              </a:spcBef>
              <a:buNone/>
            </a:pPr>
            <a:r>
              <a:rPr lang="en-US" sz="1200" i="1" dirty="0"/>
              <a:t>To draw more definitive conclusions, a larger dataset with more diverse and representative samples is essential.</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1026" name="Picture 2">
            <a:extLst>
              <a:ext uri="{FF2B5EF4-FFF2-40B4-BE49-F238E27FC236}">
                <a16:creationId xmlns:a16="http://schemas.microsoft.com/office/drawing/2014/main" id="{D14327F0-6ABA-11CF-548B-4599BD2E6F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81645"/>
            <a:ext cx="12192000" cy="2387600"/>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8">
            <a:extLst>
              <a:ext uri="{FF2B5EF4-FFF2-40B4-BE49-F238E27FC236}">
                <a16:creationId xmlns:a16="http://schemas.microsoft.com/office/drawing/2014/main" id="{95F4E7B6-BFD7-16B9-9BF0-6CF74BCD6925}"/>
              </a:ext>
            </a:extLst>
          </p:cNvPr>
          <p:cNvSpPr txBox="1"/>
          <p:nvPr/>
        </p:nvSpPr>
        <p:spPr>
          <a:xfrm>
            <a:off x="537027" y="1334372"/>
            <a:ext cx="5103453" cy="227626"/>
          </a:xfrm>
          <a:prstGeom prst="rect">
            <a:avLst/>
          </a:prstGeom>
        </p:spPr>
        <p:txBody>
          <a:bodyPr vert="horz" wrap="square" lIns="0" tIns="12065" rIns="0" bIns="0" rtlCol="0">
            <a:spAutoFit/>
          </a:bodyPr>
          <a:lstStyle/>
          <a:p>
            <a:pPr marL="12700">
              <a:lnSpc>
                <a:spcPct val="100000"/>
              </a:lnSpc>
              <a:spcBef>
                <a:spcPts val="95"/>
              </a:spcBef>
            </a:pPr>
            <a:r>
              <a:rPr lang="en-US" sz="1400" spc="-20" dirty="0">
                <a:solidFill>
                  <a:schemeClr val="accent2"/>
                </a:solidFill>
                <a:latin typeface="Carlito"/>
                <a:cs typeface="Carlito"/>
              </a:rPr>
              <a:t>Orange</a:t>
            </a:r>
            <a:r>
              <a:rPr sz="1400" spc="-20" dirty="0">
                <a:solidFill>
                  <a:schemeClr val="accent2"/>
                </a:solidFill>
                <a:latin typeface="Carlito"/>
                <a:cs typeface="Carlito"/>
              </a:rPr>
              <a:t> indicates successful </a:t>
            </a:r>
            <a:r>
              <a:rPr sz="1400" spc="-10" dirty="0">
                <a:solidFill>
                  <a:schemeClr val="accent2"/>
                </a:solidFill>
                <a:latin typeface="Carlito"/>
                <a:cs typeface="Carlito"/>
              </a:rPr>
              <a:t>launch; </a:t>
            </a:r>
            <a:r>
              <a:rPr lang="en-US" sz="1400" spc="-15" dirty="0">
                <a:solidFill>
                  <a:srgbClr val="1C7DDB"/>
                </a:solidFill>
                <a:latin typeface="Carlito"/>
                <a:cs typeface="Carlito"/>
              </a:rPr>
              <a:t>Blue</a:t>
            </a:r>
            <a:r>
              <a:rPr sz="1400" spc="-15" dirty="0">
                <a:solidFill>
                  <a:srgbClr val="1C7DDB"/>
                </a:solidFill>
                <a:latin typeface="Carlito"/>
                <a:cs typeface="Carlito"/>
              </a:rPr>
              <a:t> </a:t>
            </a:r>
            <a:r>
              <a:rPr sz="1400" spc="-20" dirty="0">
                <a:solidFill>
                  <a:srgbClr val="1C7DDB"/>
                </a:solidFill>
                <a:latin typeface="Carlito"/>
                <a:cs typeface="Carlito"/>
              </a:rPr>
              <a:t>indicates unsuccessful</a:t>
            </a:r>
            <a:r>
              <a:rPr sz="1400" spc="180" dirty="0">
                <a:solidFill>
                  <a:srgbClr val="1C7DDB"/>
                </a:solidFill>
                <a:latin typeface="Carlito"/>
                <a:cs typeface="Carlito"/>
              </a:rPr>
              <a:t> </a:t>
            </a:r>
            <a:r>
              <a:rPr sz="1400" spc="-10" dirty="0">
                <a:solidFill>
                  <a:srgbClr val="1C7DDB"/>
                </a:solidFill>
                <a:latin typeface="Carlito"/>
                <a:cs typeface="Carlito"/>
              </a:rPr>
              <a:t>launch.</a:t>
            </a:r>
            <a:endParaRPr sz="1400" dirty="0">
              <a:solidFill>
                <a:srgbClr val="1C7DDB"/>
              </a:solidFill>
              <a:latin typeface="Carlito"/>
              <a:cs typeface="Carlito"/>
            </a:endParaRPr>
          </a:p>
        </p:txBody>
      </p:sp>
    </p:spTree>
    <p:extLst>
      <p:ext uri="{BB962C8B-B14F-4D97-AF65-F5344CB8AC3E}">
        <p14:creationId xmlns:p14="http://schemas.microsoft.com/office/powerpoint/2010/main" val="11067275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17786" y="3727455"/>
            <a:ext cx="11733884" cy="3012303"/>
          </a:xfrm>
          <a:prstGeom prst="rect">
            <a:avLst/>
          </a:prstGeom>
        </p:spPr>
        <p:txBody>
          <a:bodyPr>
            <a:noAutofit/>
          </a:bodyPr>
          <a:lstStyle/>
          <a:p>
            <a:pPr marL="0" indent="0">
              <a:lnSpc>
                <a:spcPct val="100000"/>
              </a:lnSpc>
              <a:spcBef>
                <a:spcPts val="0"/>
              </a:spcBef>
              <a:buNone/>
            </a:pPr>
            <a:r>
              <a:rPr lang="en-US" sz="1200" dirty="0"/>
              <a:t>The analysis of payload mass and orbit type reveals several key findings:</a:t>
            </a:r>
          </a:p>
          <a:p>
            <a:pPr marL="0" indent="0">
              <a:lnSpc>
                <a:spcPct val="100000"/>
              </a:lnSpc>
              <a:spcBef>
                <a:spcPts val="0"/>
              </a:spcBef>
              <a:buNone/>
            </a:pPr>
            <a:r>
              <a:rPr lang="en-US" sz="1200" b="1" dirty="0"/>
              <a:t>Payload Mass Impact on Orbit Success:</a:t>
            </a:r>
            <a:endParaRPr lang="en-US" sz="1200" dirty="0"/>
          </a:p>
          <a:p>
            <a:pPr>
              <a:lnSpc>
                <a:spcPct val="100000"/>
              </a:lnSpc>
              <a:spcBef>
                <a:spcPts val="0"/>
              </a:spcBef>
              <a:buFont typeface="Arial" panose="020B0604020202020204" pitchFamily="34" charset="0"/>
              <a:buChar char="•"/>
            </a:pPr>
            <a:r>
              <a:rPr lang="en-US" sz="1200" b="1" dirty="0"/>
              <a:t>Positive Impact:</a:t>
            </a:r>
            <a:r>
              <a:rPr lang="en-US" sz="1200" dirty="0"/>
              <a:t> Heavier payloads have a positive correlation with mission success for LEO, ISS, and P0 orbits. This suggests that SpaceX has optimized its launch vehicles and technologies to handle heavier payloads effectively for these orbits.</a:t>
            </a:r>
          </a:p>
          <a:p>
            <a:pPr>
              <a:lnSpc>
                <a:spcPct val="100000"/>
              </a:lnSpc>
              <a:spcBef>
                <a:spcPts val="0"/>
              </a:spcBef>
              <a:buFont typeface="Arial" panose="020B0604020202020204" pitchFamily="34" charset="0"/>
              <a:buChar char="•"/>
            </a:pPr>
            <a:r>
              <a:rPr lang="en-US" sz="1200" b="1" dirty="0"/>
              <a:t>Negative Impact:</a:t>
            </a:r>
            <a:r>
              <a:rPr lang="en-US" sz="1200" dirty="0"/>
              <a:t> Conversely, heavier payloads seem to negatively impact mission success for MEO and VLEO orbits. This could be due to factors such as the specific requirements of these orbits, the limitations of launch vehicles, or the complexity of the missions.</a:t>
            </a:r>
          </a:p>
          <a:p>
            <a:pPr>
              <a:lnSpc>
                <a:spcPct val="100000"/>
              </a:lnSpc>
              <a:spcBef>
                <a:spcPts val="0"/>
              </a:spcBef>
              <a:buFont typeface="Arial" panose="020B0604020202020204" pitchFamily="34" charset="0"/>
              <a:buChar char="•"/>
            </a:pPr>
            <a:r>
              <a:rPr lang="en-US" sz="1200" b="1" dirty="0"/>
              <a:t>No Clear Correlation:</a:t>
            </a:r>
            <a:r>
              <a:rPr lang="en-US" sz="1200" dirty="0"/>
              <a:t> GTO orbits exhibit no discernible relationship between payload mass and success rate. This could be attributed to the diverse nature of GTO missions, which involve a wide range of payload types and launch vehicle configurations.</a:t>
            </a:r>
          </a:p>
          <a:p>
            <a:pPr marL="0" indent="0">
              <a:lnSpc>
                <a:spcPct val="100000"/>
              </a:lnSpc>
              <a:spcBef>
                <a:spcPts val="0"/>
              </a:spcBef>
              <a:buNone/>
            </a:pPr>
            <a:r>
              <a:rPr lang="en-US" sz="1200" b="1" dirty="0"/>
              <a:t>Orbit-Specific Payload Trends:</a:t>
            </a:r>
            <a:endParaRPr lang="en-US" sz="1200" dirty="0"/>
          </a:p>
          <a:p>
            <a:pPr>
              <a:lnSpc>
                <a:spcPct val="100000"/>
              </a:lnSpc>
              <a:spcBef>
                <a:spcPts val="0"/>
              </a:spcBef>
              <a:buFont typeface="Arial" panose="020B0604020202020204" pitchFamily="34" charset="0"/>
              <a:buChar char="•"/>
            </a:pPr>
            <a:r>
              <a:rPr lang="en-US" sz="1200" b="1" dirty="0"/>
              <a:t>LEO and SSO:</a:t>
            </a:r>
            <a:r>
              <a:rPr lang="en-US" sz="1200" dirty="0"/>
              <a:t> These orbits typically involve lighter payloads, aligning with their lower altitude and mission objectives.</a:t>
            </a:r>
          </a:p>
          <a:p>
            <a:pPr>
              <a:lnSpc>
                <a:spcPct val="100000"/>
              </a:lnSpc>
              <a:spcBef>
                <a:spcPts val="0"/>
              </a:spcBef>
              <a:buFont typeface="Arial" panose="020B0604020202020204" pitchFamily="34" charset="0"/>
              <a:buChar char="•"/>
            </a:pPr>
            <a:r>
              <a:rPr lang="en-US" sz="1200" b="1" dirty="0"/>
              <a:t>VLEO:</a:t>
            </a:r>
            <a:r>
              <a:rPr lang="en-US" sz="1200" dirty="0"/>
              <a:t> The successful VLEO missions tend to involve heavier payloads, indicating SpaceX's capability to launch substantial payloads into these orbits.</a:t>
            </a:r>
          </a:p>
          <a:p>
            <a:pPr marL="0" indent="0">
              <a:lnSpc>
                <a:spcPct val="100000"/>
              </a:lnSpc>
              <a:spcBef>
                <a:spcPts val="0"/>
              </a:spcBef>
              <a:buNone/>
            </a:pPr>
            <a:endParaRPr lang="en-US" sz="1200" b="1" dirty="0"/>
          </a:p>
          <a:p>
            <a:pPr marL="0" indent="0">
              <a:lnSpc>
                <a:spcPct val="100000"/>
              </a:lnSpc>
              <a:spcBef>
                <a:spcPts val="0"/>
              </a:spcBef>
              <a:buNone/>
            </a:pPr>
            <a:r>
              <a:rPr lang="en-US" sz="1200" b="1" dirty="0"/>
              <a:t>Data Limitations and Future Analysis:</a:t>
            </a:r>
          </a:p>
          <a:p>
            <a:pPr marL="0" indent="0">
              <a:lnSpc>
                <a:spcPct val="100000"/>
              </a:lnSpc>
              <a:spcBef>
                <a:spcPts val="0"/>
              </a:spcBef>
              <a:buNone/>
            </a:pPr>
            <a:r>
              <a:rPr lang="en-US" sz="1200" dirty="0"/>
              <a:t>It's important to note that the limited dataset for orbits like SO, GEO, and HEO hinders a definitive analysis of payload mass impact.</a:t>
            </a:r>
          </a:p>
          <a:p>
            <a:pPr marL="0" indent="0">
              <a:lnSpc>
                <a:spcPct val="100000"/>
              </a:lnSpc>
              <a:spcBef>
                <a:spcPts val="0"/>
              </a:spcBef>
              <a:buNone/>
            </a:pPr>
            <a:r>
              <a:rPr lang="en-US" sz="1200" dirty="0"/>
              <a:t>Further analysis with a larger dataset is necessary to draw more conclusive insights.</a:t>
            </a:r>
          </a:p>
          <a:p>
            <a:pPr marL="0" indent="0">
              <a:lnSpc>
                <a:spcPct val="100000"/>
              </a:lnSpc>
              <a:spcBef>
                <a:spcPts val="0"/>
              </a:spcBef>
              <a:buNone/>
            </a:pPr>
            <a:r>
              <a:rPr lang="en-US" sz="1200" dirty="0"/>
              <a:t>By understanding these orbit-specific payload trends, we can gain valuable insights into SpaceX's launch capabilities, mission priorities, and the factors influencing mission success.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050" name="Picture 2">
            <a:extLst>
              <a:ext uri="{FF2B5EF4-FFF2-40B4-BE49-F238E27FC236}">
                <a16:creationId xmlns:a16="http://schemas.microsoft.com/office/drawing/2014/main" id="{774800E6-5365-F7D5-83BF-E8A682270B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57039"/>
            <a:ext cx="12192000" cy="2392363"/>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8">
            <a:extLst>
              <a:ext uri="{FF2B5EF4-FFF2-40B4-BE49-F238E27FC236}">
                <a16:creationId xmlns:a16="http://schemas.microsoft.com/office/drawing/2014/main" id="{0568AE8A-280B-BE43-E57F-D7B4ACFC16F7}"/>
              </a:ext>
            </a:extLst>
          </p:cNvPr>
          <p:cNvSpPr txBox="1"/>
          <p:nvPr/>
        </p:nvSpPr>
        <p:spPr>
          <a:xfrm>
            <a:off x="7048217" y="1334372"/>
            <a:ext cx="5103453" cy="227626"/>
          </a:xfrm>
          <a:prstGeom prst="rect">
            <a:avLst/>
          </a:prstGeom>
        </p:spPr>
        <p:txBody>
          <a:bodyPr vert="horz" wrap="square" lIns="0" tIns="12065" rIns="0" bIns="0" rtlCol="0">
            <a:spAutoFit/>
          </a:bodyPr>
          <a:lstStyle/>
          <a:p>
            <a:pPr marL="12700">
              <a:lnSpc>
                <a:spcPct val="100000"/>
              </a:lnSpc>
              <a:spcBef>
                <a:spcPts val="95"/>
              </a:spcBef>
            </a:pPr>
            <a:r>
              <a:rPr lang="en-US" sz="1400" spc="-20" dirty="0">
                <a:solidFill>
                  <a:schemeClr val="accent2"/>
                </a:solidFill>
                <a:latin typeface="Carlito"/>
                <a:cs typeface="Carlito"/>
              </a:rPr>
              <a:t>Orange</a:t>
            </a:r>
            <a:r>
              <a:rPr sz="1400" spc="-20" dirty="0">
                <a:solidFill>
                  <a:schemeClr val="accent2"/>
                </a:solidFill>
                <a:latin typeface="Carlito"/>
                <a:cs typeface="Carlito"/>
              </a:rPr>
              <a:t> indicates successful </a:t>
            </a:r>
            <a:r>
              <a:rPr sz="1400" spc="-10" dirty="0">
                <a:solidFill>
                  <a:schemeClr val="accent2"/>
                </a:solidFill>
                <a:latin typeface="Carlito"/>
                <a:cs typeface="Carlito"/>
              </a:rPr>
              <a:t>launch; </a:t>
            </a:r>
            <a:r>
              <a:rPr lang="en-US" sz="1400" spc="-15" dirty="0">
                <a:solidFill>
                  <a:srgbClr val="1C7DDB"/>
                </a:solidFill>
                <a:latin typeface="Carlito"/>
                <a:cs typeface="Carlito"/>
              </a:rPr>
              <a:t>Blue</a:t>
            </a:r>
            <a:r>
              <a:rPr sz="1400" spc="-15" dirty="0">
                <a:solidFill>
                  <a:srgbClr val="1C7DDB"/>
                </a:solidFill>
                <a:latin typeface="Carlito"/>
                <a:cs typeface="Carlito"/>
              </a:rPr>
              <a:t> </a:t>
            </a:r>
            <a:r>
              <a:rPr sz="1400" spc="-20" dirty="0">
                <a:solidFill>
                  <a:srgbClr val="1C7DDB"/>
                </a:solidFill>
                <a:latin typeface="Carlito"/>
                <a:cs typeface="Carlito"/>
              </a:rPr>
              <a:t>indicates unsuccessful</a:t>
            </a:r>
            <a:r>
              <a:rPr sz="1400" spc="180" dirty="0">
                <a:solidFill>
                  <a:srgbClr val="1C7DDB"/>
                </a:solidFill>
                <a:latin typeface="Carlito"/>
                <a:cs typeface="Carlito"/>
              </a:rPr>
              <a:t> </a:t>
            </a:r>
            <a:r>
              <a:rPr sz="1400" spc="-10" dirty="0">
                <a:solidFill>
                  <a:srgbClr val="1C7DDB"/>
                </a:solidFill>
                <a:latin typeface="Carlito"/>
                <a:cs typeface="Carlito"/>
              </a:rPr>
              <a:t>launch.</a:t>
            </a:r>
            <a:endParaRPr sz="1400" dirty="0">
              <a:solidFill>
                <a:srgbClr val="1C7DDB"/>
              </a:solidFill>
              <a:latin typeface="Carlito"/>
              <a:cs typeface="Carlito"/>
            </a:endParaRPr>
          </a:p>
        </p:txBody>
      </p:sp>
    </p:spTree>
    <p:extLst>
      <p:ext uri="{BB962C8B-B14F-4D97-AF65-F5344CB8AC3E}">
        <p14:creationId xmlns:p14="http://schemas.microsoft.com/office/powerpoint/2010/main" val="3145340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
        <p:nvSpPr>
          <p:cNvPr id="6" name="Rectangle 3">
            <a:extLst>
              <a:ext uri="{FF2B5EF4-FFF2-40B4-BE49-F238E27FC236}">
                <a16:creationId xmlns:a16="http://schemas.microsoft.com/office/drawing/2014/main" id="{0D93420B-7B3A-610C-836A-3AB87CD9662D}"/>
              </a:ext>
            </a:extLst>
          </p:cNvPr>
          <p:cNvSpPr>
            <a:spLocks noChangeArrowheads="1"/>
          </p:cNvSpPr>
          <p:nvPr/>
        </p:nvSpPr>
        <p:spPr bwMode="auto">
          <a:xfrm>
            <a:off x="770011" y="1255801"/>
            <a:ext cx="11166096" cy="5070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ts val="300"/>
              </a:spcAft>
              <a:buClrTx/>
              <a:buSzTx/>
              <a:buFontTx/>
              <a:buNone/>
              <a:tabLst/>
            </a:pPr>
            <a:r>
              <a:rPr kumimoji="0" lang="en-US" altLang="en-US" sz="1300" b="1" i="0" u="none" strike="noStrike" cap="none" normalizeH="0" baseline="0" dirty="0">
                <a:ln>
                  <a:noFill/>
                </a:ln>
                <a:solidFill>
                  <a:srgbClr val="0070C0"/>
                </a:solidFill>
                <a:effectLst/>
              </a:rPr>
              <a:t>Summary of Methodologies</a:t>
            </a:r>
          </a:p>
          <a:p>
            <a:pPr marL="0" marR="0" lvl="0" indent="0" algn="l" defTabSz="914400" rtl="0" eaLnBrk="0" fontAlgn="base" latinLnBrk="0" hangingPunct="0">
              <a:lnSpc>
                <a:spcPct val="100000"/>
              </a:lnSpc>
              <a:spcBef>
                <a:spcPct val="0"/>
              </a:spcBef>
              <a:spcAft>
                <a:spcPts val="300"/>
              </a:spcAft>
              <a:buClrTx/>
              <a:buSzTx/>
              <a:buFontTx/>
              <a:buAutoNum type="arabicPeriod"/>
              <a:tabLst/>
            </a:pPr>
            <a:r>
              <a:rPr kumimoji="0" lang="en-US" altLang="en-US" sz="1300" b="1" i="0" u="none" strike="noStrike" cap="none" normalizeH="0" baseline="0" dirty="0">
                <a:ln>
                  <a:noFill/>
                </a:ln>
                <a:solidFill>
                  <a:srgbClr val="0070C0"/>
                </a:solidFill>
                <a:effectLst/>
              </a:rPr>
              <a:t>Data Collection</a:t>
            </a:r>
            <a:r>
              <a:rPr kumimoji="0" lang="en-US" altLang="en-US" sz="13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APIs and Web Scraping</a:t>
            </a:r>
            <a:r>
              <a:rPr kumimoji="0" lang="en-US" altLang="en-US" sz="1300" b="0" i="0" u="none" strike="noStrike" cap="none" normalizeH="0" baseline="0" dirty="0">
                <a:ln>
                  <a:noFill/>
                </a:ln>
                <a:solidFill>
                  <a:srgbClr val="0070C0"/>
                </a:solidFill>
                <a:effectLst/>
              </a:rPr>
              <a:t>: Used the SpaceX REST API to gather historical launch data, including details on rockets, payloads, launch sites, and landing outcomes. Additionally, used </a:t>
            </a:r>
            <a:r>
              <a:rPr kumimoji="0" lang="en-US" altLang="en-US" sz="1300" b="0" i="1" u="none" strike="noStrike" cap="none" normalizeH="0" baseline="0" dirty="0">
                <a:ln>
                  <a:noFill/>
                </a:ln>
                <a:solidFill>
                  <a:srgbClr val="0070C0"/>
                </a:solidFill>
                <a:effectLst/>
              </a:rPr>
              <a:t>BeautifulSoup</a:t>
            </a:r>
            <a:r>
              <a:rPr kumimoji="0" lang="en-US" altLang="en-US" sz="1300" b="0" i="0" u="none" strike="noStrike" cap="none" normalizeH="0" baseline="0" dirty="0">
                <a:ln>
                  <a:noFill/>
                </a:ln>
                <a:solidFill>
                  <a:srgbClr val="0070C0"/>
                </a:solidFill>
                <a:effectLst/>
              </a:rPr>
              <a:t> for web scraping Falcon 9 launch records from Wikipedia to complement the API data.</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Data Normalization</a:t>
            </a:r>
            <a:r>
              <a:rPr kumimoji="0" lang="en-US" altLang="en-US" sz="1300" b="0" i="0" u="none" strike="noStrike" cap="none" normalizeH="0" baseline="0" dirty="0">
                <a:ln>
                  <a:noFill/>
                </a:ln>
                <a:solidFill>
                  <a:srgbClr val="0070C0"/>
                </a:solidFill>
                <a:effectLst/>
              </a:rPr>
              <a:t>: Employed </a:t>
            </a:r>
            <a:r>
              <a:rPr kumimoji="0" lang="en-US" altLang="en-US" sz="1300" b="0" i="1" u="none" strike="noStrike" cap="none" normalizeH="0" baseline="0" dirty="0" err="1">
                <a:ln>
                  <a:noFill/>
                </a:ln>
                <a:solidFill>
                  <a:srgbClr val="0070C0"/>
                </a:solidFill>
                <a:effectLst/>
              </a:rPr>
              <a:t>json_normalize</a:t>
            </a:r>
            <a:r>
              <a:rPr kumimoji="0" lang="en-US" altLang="en-US" sz="1300" b="0" i="1" u="none" strike="noStrike" cap="none" normalizeH="0" baseline="0" dirty="0">
                <a:ln>
                  <a:noFill/>
                </a:ln>
                <a:solidFill>
                  <a:srgbClr val="0070C0"/>
                </a:solidFill>
                <a:effectLst/>
              </a:rPr>
              <a:t> </a:t>
            </a:r>
            <a:r>
              <a:rPr kumimoji="0" lang="en-US" altLang="en-US" sz="1300" b="0" i="0" u="none" strike="noStrike" cap="none" normalizeH="0" baseline="0" dirty="0">
                <a:ln>
                  <a:noFill/>
                </a:ln>
                <a:solidFill>
                  <a:srgbClr val="0070C0"/>
                </a:solidFill>
                <a:effectLst/>
              </a:rPr>
              <a:t>to convert JSON responses from the API into a flat table structure for easy manipulation.</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Data Filtering and Sampling</a:t>
            </a:r>
            <a:r>
              <a:rPr kumimoji="0" lang="en-US" altLang="en-US" sz="1300" b="0" i="0" u="none" strike="noStrike" cap="none" normalizeH="0" baseline="0" dirty="0">
                <a:ln>
                  <a:noFill/>
                </a:ln>
                <a:solidFill>
                  <a:srgbClr val="0070C0"/>
                </a:solidFill>
                <a:effectLst/>
              </a:rPr>
              <a:t>: Filtered out unwanted data, such as launches of the Falcon 1, to focus solely on Falcon 9 data relevant to the predictive task.</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Dealing with Missing Values</a:t>
            </a:r>
            <a:r>
              <a:rPr kumimoji="0" lang="en-US" altLang="en-US" sz="1300" b="0" i="0" u="none" strike="noStrike" cap="none" normalizeH="0" baseline="0" dirty="0">
                <a:ln>
                  <a:noFill/>
                </a:ln>
                <a:solidFill>
                  <a:srgbClr val="0070C0"/>
                </a:solidFill>
                <a:effectLst/>
              </a:rPr>
              <a:t>: Calculated the mean of PayloadMass and replaced NULL values, leaving </a:t>
            </a:r>
            <a:r>
              <a:rPr kumimoji="0" lang="en-US" altLang="en-US" sz="1300" b="0" i="0" u="none" strike="noStrike" cap="none" normalizeH="0" baseline="0" dirty="0" err="1">
                <a:ln>
                  <a:noFill/>
                </a:ln>
                <a:solidFill>
                  <a:srgbClr val="0070C0"/>
                </a:solidFill>
                <a:effectLst/>
              </a:rPr>
              <a:t>LandingPad</a:t>
            </a:r>
            <a:r>
              <a:rPr kumimoji="0" lang="en-US" altLang="en-US" sz="1300" b="0" i="0" u="none" strike="noStrike" cap="none" normalizeH="0" baseline="0" dirty="0">
                <a:ln>
                  <a:noFill/>
                </a:ln>
                <a:solidFill>
                  <a:srgbClr val="0070C0"/>
                </a:solidFill>
                <a:effectLst/>
              </a:rPr>
              <a:t> nulls as-is to be handled with one-hot encoding in later steps.</a:t>
            </a:r>
          </a:p>
          <a:p>
            <a:pPr marL="0" marR="0" lvl="0" indent="0" algn="l" defTabSz="914400" rtl="0" eaLnBrk="0" fontAlgn="base" latinLnBrk="0" hangingPunct="0">
              <a:lnSpc>
                <a:spcPct val="100000"/>
              </a:lnSpc>
              <a:spcBef>
                <a:spcPct val="0"/>
              </a:spcBef>
              <a:spcAft>
                <a:spcPts val="300"/>
              </a:spcAft>
              <a:buClrTx/>
              <a:buSzTx/>
              <a:buFontTx/>
              <a:buAutoNum type="arabicPeriod" startAt="2"/>
              <a:tabLst/>
            </a:pPr>
            <a:r>
              <a:rPr kumimoji="0" lang="en-US" altLang="en-US" sz="1300" b="1" i="0" u="none" strike="noStrike" cap="none" normalizeH="0" baseline="0" dirty="0">
                <a:ln>
                  <a:noFill/>
                </a:ln>
                <a:solidFill>
                  <a:srgbClr val="0070C0"/>
                </a:solidFill>
                <a:effectLst/>
              </a:rPr>
              <a:t>Data Processing and Feature Engineering</a:t>
            </a:r>
            <a:r>
              <a:rPr kumimoji="0" lang="en-US" altLang="en-US" sz="13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Data Cleaning</a:t>
            </a:r>
            <a:r>
              <a:rPr kumimoji="0" lang="en-US" altLang="en-US" sz="1300" b="0" i="0" u="none" strike="noStrike" cap="none" normalizeH="0" baseline="0" dirty="0">
                <a:ln>
                  <a:noFill/>
                </a:ln>
                <a:solidFill>
                  <a:srgbClr val="0070C0"/>
                </a:solidFill>
                <a:effectLst/>
              </a:rPr>
              <a:t>: Cleaned and standardized data, handling inconsistencies and redundancies to ensure the dataset was suitable for modeling.</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One-Hot Encoding</a:t>
            </a:r>
            <a:r>
              <a:rPr kumimoji="0" lang="en-US" altLang="en-US" sz="1300" b="0" i="0" u="none" strike="noStrike" cap="none" normalizeH="0" baseline="0" dirty="0">
                <a:ln>
                  <a:noFill/>
                </a:ln>
                <a:solidFill>
                  <a:srgbClr val="0070C0"/>
                </a:solidFill>
                <a:effectLst/>
              </a:rPr>
              <a:t>: Transformed categorical variables, such as </a:t>
            </a:r>
            <a:r>
              <a:rPr kumimoji="0" lang="en-US" altLang="en-US" sz="1300" b="0" i="0" u="none" strike="noStrike" cap="none" normalizeH="0" baseline="0" dirty="0" err="1">
                <a:ln>
                  <a:noFill/>
                </a:ln>
                <a:solidFill>
                  <a:srgbClr val="0070C0"/>
                </a:solidFill>
                <a:effectLst/>
              </a:rPr>
              <a:t>LandingPad</a:t>
            </a:r>
            <a:r>
              <a:rPr kumimoji="0" lang="en-US" altLang="en-US" sz="1300" b="0" i="0" u="none" strike="noStrike" cap="none" normalizeH="0" baseline="0" dirty="0">
                <a:ln>
                  <a:noFill/>
                </a:ln>
                <a:solidFill>
                  <a:srgbClr val="0070C0"/>
                </a:solidFill>
                <a:effectLst/>
              </a:rPr>
              <a:t>, into binary columns to make the dataset compatible with machine learning algorithms.</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Feature Selection</a:t>
            </a:r>
            <a:r>
              <a:rPr kumimoji="0" lang="en-US" altLang="en-US" sz="1300" b="0" i="0" u="none" strike="noStrike" cap="none" normalizeH="0" baseline="0" dirty="0">
                <a:ln>
                  <a:noFill/>
                </a:ln>
                <a:solidFill>
                  <a:srgbClr val="0070C0"/>
                </a:solidFill>
                <a:effectLst/>
              </a:rPr>
              <a:t>: Selected relevant columns (features) for predicting the successful landing of Falcon 9’s first stage, creating a target column, class, to label successful and unsuccessful landings.</a:t>
            </a:r>
          </a:p>
          <a:p>
            <a:pPr marL="0" marR="0" lvl="0" indent="0" algn="l" defTabSz="914400" rtl="0" eaLnBrk="0" fontAlgn="base" latinLnBrk="0" hangingPunct="0">
              <a:lnSpc>
                <a:spcPct val="100000"/>
              </a:lnSpc>
              <a:spcBef>
                <a:spcPct val="0"/>
              </a:spcBef>
              <a:spcAft>
                <a:spcPts val="300"/>
              </a:spcAft>
              <a:buClrTx/>
              <a:buSzTx/>
              <a:buFontTx/>
              <a:buAutoNum type="arabicPeriod" startAt="3"/>
              <a:tabLst/>
            </a:pPr>
            <a:r>
              <a:rPr kumimoji="0" lang="en-US" altLang="en-US" sz="1300" b="1" i="0" u="none" strike="noStrike" cap="none" normalizeH="0" baseline="0" dirty="0">
                <a:ln>
                  <a:noFill/>
                </a:ln>
                <a:solidFill>
                  <a:srgbClr val="0070C0"/>
                </a:solidFill>
                <a:effectLst/>
              </a:rPr>
              <a:t>Model Development</a:t>
            </a:r>
            <a:r>
              <a:rPr kumimoji="0" lang="en-US" altLang="en-US" sz="13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Machine Learning Models</a:t>
            </a:r>
            <a:r>
              <a:rPr kumimoji="0" lang="en-US" altLang="en-US" sz="1300" b="0" i="0" u="none" strike="noStrike" cap="none" normalizeH="0" baseline="0" dirty="0">
                <a:ln>
                  <a:noFill/>
                </a:ln>
                <a:solidFill>
                  <a:srgbClr val="0070C0"/>
                </a:solidFill>
                <a:effectLst/>
              </a:rPr>
              <a:t>: Trained multiple models, including Logistic Regression, Support Vector Machine, Decision Tree Classifier, and K-Nearest Neighbors, to classify the landing success of Falcon 9.</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Hyperparameter Optimization</a:t>
            </a:r>
            <a:r>
              <a:rPr kumimoji="0" lang="en-US" altLang="en-US" sz="1300" b="0" i="0" u="none" strike="noStrike" cap="none" normalizeH="0" baseline="0" dirty="0">
                <a:ln>
                  <a:noFill/>
                </a:ln>
                <a:solidFill>
                  <a:srgbClr val="0070C0"/>
                </a:solidFill>
                <a:effectLst/>
              </a:rPr>
              <a:t>: Used </a:t>
            </a:r>
            <a:r>
              <a:rPr kumimoji="0" lang="en-US" altLang="en-US" sz="1300" b="0" i="0" u="none" strike="noStrike" cap="none" normalizeH="0" baseline="0" dirty="0" err="1">
                <a:ln>
                  <a:noFill/>
                </a:ln>
                <a:solidFill>
                  <a:srgbClr val="0070C0"/>
                </a:solidFill>
                <a:effectLst/>
              </a:rPr>
              <a:t>GridSearchCV</a:t>
            </a:r>
            <a:r>
              <a:rPr kumimoji="0" lang="en-US" altLang="en-US" sz="1300" b="0" i="0" u="none" strike="noStrike" cap="none" normalizeH="0" baseline="0" dirty="0">
                <a:ln>
                  <a:noFill/>
                </a:ln>
                <a:solidFill>
                  <a:srgbClr val="0070C0"/>
                </a:solidFill>
                <a:effectLst/>
              </a:rPr>
              <a:t> to identify optimal parameters for each model, aiming to enhance predictive accuracy.</a:t>
            </a:r>
          </a:p>
          <a:p>
            <a:pPr marL="0" marR="0" lvl="0" indent="0" algn="l" defTabSz="914400" rtl="0" eaLnBrk="0" fontAlgn="base" latinLnBrk="0" hangingPunct="0">
              <a:lnSpc>
                <a:spcPct val="100000"/>
              </a:lnSpc>
              <a:spcBef>
                <a:spcPct val="0"/>
              </a:spcBef>
              <a:spcAft>
                <a:spcPts val="300"/>
              </a:spcAft>
              <a:buClrTx/>
              <a:buSzTx/>
              <a:buFontTx/>
              <a:buAutoNum type="arabicPeriod" startAt="4"/>
              <a:tabLst/>
            </a:pPr>
            <a:r>
              <a:rPr kumimoji="0" lang="en-US" altLang="en-US" sz="1300" b="1" i="0" u="none" strike="noStrike" cap="none" normalizeH="0" baseline="0" dirty="0">
                <a:ln>
                  <a:noFill/>
                </a:ln>
                <a:solidFill>
                  <a:srgbClr val="0070C0"/>
                </a:solidFill>
                <a:effectLst/>
              </a:rPr>
              <a:t>Evaluation and Visualization</a:t>
            </a:r>
            <a:r>
              <a:rPr kumimoji="0" lang="en-US" altLang="en-US" sz="13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Model Accuracy Visualization</a:t>
            </a:r>
            <a:r>
              <a:rPr kumimoji="0" lang="en-US" altLang="en-US" sz="1300" b="0" i="0" u="none" strike="noStrike" cap="none" normalizeH="0" baseline="0" dirty="0">
                <a:ln>
                  <a:noFill/>
                </a:ln>
                <a:solidFill>
                  <a:srgbClr val="0070C0"/>
                </a:solidFill>
                <a:effectLst/>
              </a:rPr>
              <a:t>: Compared accuracy scores across all models to evaluate performance.</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Analysis of Predictions</a:t>
            </a:r>
            <a:r>
              <a:rPr kumimoji="0" lang="en-US" altLang="en-US" sz="1300" b="0" i="0" u="none" strike="noStrike" cap="none" normalizeH="0" baseline="0" dirty="0">
                <a:ln>
                  <a:noFill/>
                </a:ln>
                <a:solidFill>
                  <a:srgbClr val="0070C0"/>
                </a:solidFill>
                <a:effectLst/>
              </a:rPr>
              <a:t>: Assessed each model’s performance, noting tendencies to overpredict successful landings, which suggested areas for improvement or the need for additional data.</a:t>
            </a:r>
          </a:p>
        </p:txBody>
      </p:sp>
    </p:spTree>
    <p:extLst>
      <p:ext uri="{BB962C8B-B14F-4D97-AF65-F5344CB8AC3E}">
        <p14:creationId xmlns:p14="http://schemas.microsoft.com/office/powerpoint/2010/main" val="33059320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85011" y="1523205"/>
            <a:ext cx="5599257" cy="4034139"/>
          </a:xfrm>
          <a:prstGeom prst="rect">
            <a:avLst/>
          </a:prstGeom>
        </p:spPr>
        <p:txBody>
          <a:bodyPr>
            <a:normAutofit/>
          </a:bodyPr>
          <a:lstStyle/>
          <a:p>
            <a:pPr marL="0" indent="0">
              <a:buNone/>
            </a:pPr>
            <a:r>
              <a:rPr lang="en-US" sz="1600" b="1" dirty="0"/>
              <a:t>Key Insights from the Launch Success Trend:</a:t>
            </a:r>
            <a:endParaRPr lang="en-US" sz="1600" dirty="0"/>
          </a:p>
          <a:p>
            <a:pPr>
              <a:buFont typeface="Arial" panose="020B0604020202020204" pitchFamily="34" charset="0"/>
              <a:buChar char="•"/>
            </a:pPr>
            <a:r>
              <a:rPr lang="en-US" sz="1600" b="1" dirty="0"/>
              <a:t>Positive Trend:</a:t>
            </a:r>
            <a:r>
              <a:rPr lang="en-US" sz="1600" dirty="0"/>
              <a:t> A consistent increase in launch success rates from 2013 to 2020.</a:t>
            </a:r>
          </a:p>
          <a:p>
            <a:pPr>
              <a:buFont typeface="Arial" panose="020B0604020202020204" pitchFamily="34" charset="0"/>
              <a:buChar char="•"/>
            </a:pPr>
            <a:r>
              <a:rPr lang="en-US" sz="1600" b="1" dirty="0"/>
              <a:t>Potential for Near-Perfect Success:</a:t>
            </a:r>
            <a:r>
              <a:rPr lang="en-US" sz="1600" dirty="0"/>
              <a:t> Continued improvement suggests a future of near-perfect launch success.</a:t>
            </a:r>
          </a:p>
          <a:p>
            <a:pPr>
              <a:buFont typeface="Arial" panose="020B0604020202020204" pitchFamily="34" charset="0"/>
              <a:buChar char="•"/>
            </a:pPr>
            <a:r>
              <a:rPr lang="en-US" sz="1600" b="1" dirty="0"/>
              <a:t>Temporary Setback in 2018:</a:t>
            </a:r>
            <a:r>
              <a:rPr lang="en-US" sz="1600" dirty="0"/>
              <a:t> A slight dip in success rates around 2018, possibly due to specific challenges.</a:t>
            </a:r>
          </a:p>
          <a:p>
            <a:pPr>
              <a:buFont typeface="Arial" panose="020B0604020202020204" pitchFamily="34" charset="0"/>
              <a:buChar char="•"/>
            </a:pPr>
            <a:r>
              <a:rPr lang="en-US" sz="1600" b="1" dirty="0"/>
              <a:t>Strong Recent Performance:</a:t>
            </a:r>
            <a:r>
              <a:rPr lang="en-US" sz="1600" dirty="0"/>
              <a:t> A consistently high success rate of approximately 80% in recent years.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3074" name="Picture 2">
            <a:extLst>
              <a:ext uri="{FF2B5EF4-FFF2-40B4-BE49-F238E27FC236}">
                <a16:creationId xmlns:a16="http://schemas.microsoft.com/office/drawing/2014/main" id="{E4DA3A53-4960-A1EE-B004-B7C92AC23E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1442545"/>
            <a:ext cx="5438775"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32187"/>
            <a:ext cx="9745589" cy="401638"/>
          </a:xfrm>
          <a:prstGeom prst="rect">
            <a:avLst/>
          </a:prstGeom>
        </p:spPr>
        <p:txBody>
          <a:bodyPr>
            <a:normAutofit/>
          </a:bodyPr>
          <a:lstStyle/>
          <a:p>
            <a:pPr marL="0" indent="0" algn="l">
              <a:buNone/>
            </a:pPr>
            <a:r>
              <a:rPr lang="en-US" sz="1800" b="0" i="0" u="none" strike="noStrike" baseline="0" dirty="0">
                <a:latin typeface="Abadi" panose="020B0604020104020204" pitchFamily="34" charset="0"/>
              </a:rPr>
              <a:t>We used the key word DISTINCT to show only unique launch sites from the SpaceX data.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7">
            <a:extLst>
              <a:ext uri="{FF2B5EF4-FFF2-40B4-BE49-F238E27FC236}">
                <a16:creationId xmlns:a16="http://schemas.microsoft.com/office/drawing/2014/main" id="{529F7395-E8D6-BB1E-E861-DAA94F8920C6}"/>
              </a:ext>
            </a:extLst>
          </p:cNvPr>
          <p:cNvPicPr>
            <a:picLocks noChangeAspect="1"/>
          </p:cNvPicPr>
          <p:nvPr/>
        </p:nvPicPr>
        <p:blipFill>
          <a:blip r:embed="rId3"/>
          <a:stretch>
            <a:fillRect/>
          </a:stretch>
        </p:blipFill>
        <p:spPr>
          <a:xfrm>
            <a:off x="690562" y="2043112"/>
            <a:ext cx="10810875" cy="277177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Content Placeholder 4">
            <a:extLst>
              <a:ext uri="{FF2B5EF4-FFF2-40B4-BE49-F238E27FC236}">
                <a16:creationId xmlns:a16="http://schemas.microsoft.com/office/drawing/2014/main" id="{14A5BCB1-4D64-C3E7-CDF5-DAF9F7536331}"/>
              </a:ext>
            </a:extLst>
          </p:cNvPr>
          <p:cNvSpPr txBox="1">
            <a:spLocks/>
          </p:cNvSpPr>
          <p:nvPr/>
        </p:nvSpPr>
        <p:spPr>
          <a:xfrm>
            <a:off x="770010" y="1332187"/>
            <a:ext cx="9745589" cy="4016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481337E2-31CE-F2B0-85F2-35BAA2A2E382}"/>
              </a:ext>
            </a:extLst>
          </p:cNvPr>
          <p:cNvPicPr>
            <a:picLocks noChangeAspect="1"/>
          </p:cNvPicPr>
          <p:nvPr/>
        </p:nvPicPr>
        <p:blipFill>
          <a:blip r:embed="rId3"/>
          <a:stretch>
            <a:fillRect/>
          </a:stretch>
        </p:blipFill>
        <p:spPr>
          <a:xfrm>
            <a:off x="770011" y="1733825"/>
            <a:ext cx="8805789" cy="488105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2" name="Content Placeholder 4">
            <a:extLst>
              <a:ext uri="{FF2B5EF4-FFF2-40B4-BE49-F238E27FC236}">
                <a16:creationId xmlns:a16="http://schemas.microsoft.com/office/drawing/2014/main" id="{793ADA74-8E33-D986-3514-4E0EBCDCB8F6}"/>
              </a:ext>
            </a:extLst>
          </p:cNvPr>
          <p:cNvSpPr txBox="1">
            <a:spLocks/>
          </p:cNvSpPr>
          <p:nvPr/>
        </p:nvSpPr>
        <p:spPr>
          <a:xfrm>
            <a:off x="770010" y="1332186"/>
            <a:ext cx="9745589" cy="320933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1800" b="0" i="0" u="none" strike="noStrike" baseline="0" dirty="0">
                <a:solidFill>
                  <a:srgbClr val="292929"/>
                </a:solidFill>
                <a:latin typeface="Abadi" panose="020B0604020104020204" pitchFamily="34" charset="0"/>
              </a:rPr>
              <a:t>We calculated the total payload carried by boosters from NASA as 45596 using the query below:</a:t>
            </a:r>
          </a:p>
          <a:p>
            <a:pPr marL="0" indent="0" algn="l">
              <a:buNone/>
            </a:pPr>
            <a:endParaRPr lang="en-US" sz="1800" dirty="0">
              <a:solidFill>
                <a:srgbClr val="292929"/>
              </a:solidFill>
              <a:latin typeface="Abadi" panose="020B0604020104020204" pitchFamily="34" charset="0"/>
            </a:endParaRPr>
          </a:p>
          <a:p>
            <a:pPr marL="0" indent="0" algn="l">
              <a:buNone/>
            </a:pPr>
            <a:endParaRPr lang="en-US" sz="1800" b="0" i="0" u="none" strike="noStrike" baseline="0" dirty="0">
              <a:solidFill>
                <a:srgbClr val="292929"/>
              </a:solidFill>
              <a:latin typeface="Abadi" panose="020B0604020104020204" pitchFamily="34" charset="0"/>
            </a:endParaRPr>
          </a:p>
          <a:p>
            <a:pPr marL="0" indent="0" algn="l">
              <a:buNone/>
            </a:pPr>
            <a:endParaRPr lang="en-US" sz="1800" dirty="0">
              <a:solidFill>
                <a:srgbClr val="292929"/>
              </a:solidFill>
              <a:latin typeface="Abadi" panose="020B0604020104020204" pitchFamily="34" charset="0"/>
            </a:endParaRPr>
          </a:p>
          <a:p>
            <a:pPr marL="0" indent="0" algn="l">
              <a:buNone/>
            </a:pPr>
            <a:endParaRPr lang="en-US" sz="1800" b="0" i="0" u="none" strike="noStrike" baseline="0" dirty="0">
              <a:solidFill>
                <a:srgbClr val="292929"/>
              </a:solidFill>
              <a:latin typeface="Abadi" panose="020B0604020104020204" pitchFamily="34" charset="0"/>
            </a:endParaRPr>
          </a:p>
          <a:p>
            <a:pPr marL="0" indent="0" algn="l">
              <a:buNone/>
            </a:pPr>
            <a:endParaRPr lang="en-US" sz="1800" dirty="0">
              <a:solidFill>
                <a:srgbClr val="292929"/>
              </a:solidFill>
              <a:latin typeface="Abadi" panose="020B0604020104020204" pitchFamily="34" charset="0"/>
            </a:endParaRPr>
          </a:p>
          <a:p>
            <a:pPr marL="0" indent="0">
              <a:buNone/>
            </a:pPr>
            <a:r>
              <a:rPr lang="en-US" sz="1800" dirty="0">
                <a:latin typeface="Abadi" panose="020B0604020104020204" pitchFamily="34" charset="0"/>
              </a:rPr>
              <a:t>CRS stands for Commercial  Resupply Services which indicates  that these payloads were sent to  the International Space Station  (ISS).</a:t>
            </a:r>
            <a:r>
              <a:rPr lang="en-US" sz="1800" b="0" i="0" u="none" strike="noStrike" baseline="0" dirty="0">
                <a:solidFill>
                  <a:srgbClr val="292929"/>
                </a:solidFill>
                <a:latin typeface="Abadi" panose="020B0604020104020204" pitchFamily="34" charset="0"/>
              </a:rPr>
              <a:t> </a:t>
            </a:r>
            <a:endParaRPr lang="en-US" sz="1800" dirty="0">
              <a:latin typeface="Abadi" panose="020B0604020104020204" pitchFamily="34" charset="0"/>
            </a:endParaRPr>
          </a:p>
        </p:txBody>
      </p:sp>
      <p:pic>
        <p:nvPicPr>
          <p:cNvPr id="9" name="Picture 8">
            <a:extLst>
              <a:ext uri="{FF2B5EF4-FFF2-40B4-BE49-F238E27FC236}">
                <a16:creationId xmlns:a16="http://schemas.microsoft.com/office/drawing/2014/main" id="{BB9D20CD-B951-CF24-AB11-3E23F6930715}"/>
              </a:ext>
            </a:extLst>
          </p:cNvPr>
          <p:cNvPicPr>
            <a:picLocks noChangeAspect="1"/>
          </p:cNvPicPr>
          <p:nvPr/>
        </p:nvPicPr>
        <p:blipFill>
          <a:blip r:embed="rId3"/>
          <a:stretch>
            <a:fillRect/>
          </a:stretch>
        </p:blipFill>
        <p:spPr>
          <a:xfrm>
            <a:off x="770011" y="1748763"/>
            <a:ext cx="8591550" cy="164782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95400"/>
            <a:ext cx="10766670" cy="4881563"/>
          </a:xfrm>
          <a:prstGeom prst="rect">
            <a:avLst/>
          </a:prstGeom>
        </p:spPr>
        <p:txBody>
          <a:bodyPr>
            <a:normAutofit/>
          </a:bodyPr>
          <a:lstStyle/>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This query calculates the  average payload mass or  launches which used  booster version F9 v1.1</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Average payload mass of  F9 1.1 is on the low end of our payload mass range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9AEAD280-C1A7-CACE-F640-8D12C72F9815}"/>
              </a:ext>
            </a:extLst>
          </p:cNvPr>
          <p:cNvPicPr>
            <a:picLocks noChangeAspect="1"/>
          </p:cNvPicPr>
          <p:nvPr/>
        </p:nvPicPr>
        <p:blipFill>
          <a:blip r:embed="rId3"/>
          <a:stretch>
            <a:fillRect/>
          </a:stretch>
        </p:blipFill>
        <p:spPr>
          <a:xfrm>
            <a:off x="770010" y="2390841"/>
            <a:ext cx="8896350" cy="167640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0967"/>
            <a:ext cx="11421990" cy="4351338"/>
          </a:xfrm>
          <a:prstGeom prst="rect">
            <a:avLst/>
          </a:prstGeom>
        </p:spPr>
        <p:txBody>
          <a:bodyPr lIns="91440" tIns="45720" rIns="91440" bIns="45720" anchor="t">
            <a:normAutofit/>
          </a:bodyPr>
          <a:lstStyle/>
          <a:p>
            <a:pPr marL="0" indent="0">
              <a:lnSpc>
                <a:spcPct val="100000"/>
              </a:lnSpc>
              <a:spcBef>
                <a:spcPts val="1400"/>
              </a:spcBef>
              <a:buNone/>
            </a:pPr>
            <a:r>
              <a:rPr lang="en-US" sz="1800" dirty="0">
                <a:solidFill>
                  <a:schemeClr val="accent3">
                    <a:lumMod val="25000"/>
                  </a:schemeClr>
                </a:solidFill>
                <a:latin typeface="Abadi"/>
              </a:rPr>
              <a:t>We use the min() function to find the result. </a:t>
            </a:r>
          </a:p>
          <a:p>
            <a:pPr marL="0" indent="0">
              <a:lnSpc>
                <a:spcPct val="100000"/>
              </a:lnSpc>
              <a:spcBef>
                <a:spcPts val="1400"/>
              </a:spcBef>
              <a:buNone/>
            </a:pPr>
            <a:r>
              <a:rPr lang="en-US" sz="1800" dirty="0">
                <a:solidFill>
                  <a:schemeClr val="accent3">
                    <a:lumMod val="25000"/>
                  </a:schemeClr>
                </a:solidFill>
                <a:latin typeface="Abadi"/>
              </a:rPr>
              <a:t>We observed that the dates of the first successful landing outcome on ground pad was 22nd December 2015</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8" name="Picture 7">
            <a:extLst>
              <a:ext uri="{FF2B5EF4-FFF2-40B4-BE49-F238E27FC236}">
                <a16:creationId xmlns:a16="http://schemas.microsoft.com/office/drawing/2014/main" id="{F2C72A28-B48B-E25C-6498-67E73A89B2A3}"/>
              </a:ext>
            </a:extLst>
          </p:cNvPr>
          <p:cNvPicPr>
            <a:picLocks noChangeAspect="1"/>
          </p:cNvPicPr>
          <p:nvPr/>
        </p:nvPicPr>
        <p:blipFill>
          <a:blip r:embed="rId3"/>
          <a:stretch>
            <a:fillRect/>
          </a:stretch>
        </p:blipFill>
        <p:spPr>
          <a:xfrm>
            <a:off x="683501" y="2364006"/>
            <a:ext cx="9201150" cy="160972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39370"/>
            <a:ext cx="9745589" cy="4351338"/>
          </a:xfrm>
          <a:prstGeom prst="rect">
            <a:avLst/>
          </a:prstGeom>
        </p:spPr>
        <p:txBody>
          <a:bodyPr lIns="91440" tIns="45720" rIns="91440" bIns="45720" anchor="t">
            <a:normAutofit/>
          </a:bodyPr>
          <a:lstStyle/>
          <a:p>
            <a:pPr marL="0" indent="0" algn="l">
              <a:buNone/>
            </a:pPr>
            <a:r>
              <a:rPr lang="en-US" sz="1800" b="0" i="0" u="none" strike="noStrike" baseline="0" dirty="0">
                <a:latin typeface="Abadi" panose="020B0604020104020204" pitchFamily="34" charset="0"/>
              </a:rPr>
              <a:t>We used the WHERE clause to filter for boosters which have successfully landed on drone ship and applied the AND condition to determine successful landing with payload mass greater than 4000 but less than 6000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DF5CD070-F339-E96A-0E09-1EF96EB06EE0}"/>
              </a:ext>
            </a:extLst>
          </p:cNvPr>
          <p:cNvPicPr>
            <a:picLocks noChangeAspect="1"/>
          </p:cNvPicPr>
          <p:nvPr/>
        </p:nvPicPr>
        <p:blipFill>
          <a:blip r:embed="rId3"/>
          <a:stretch>
            <a:fillRect/>
          </a:stretch>
        </p:blipFill>
        <p:spPr>
          <a:xfrm>
            <a:off x="770011" y="2459543"/>
            <a:ext cx="11248571" cy="205756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65943"/>
            <a:ext cx="9745589" cy="4711020"/>
          </a:xfrm>
          <a:prstGeom prst="rect">
            <a:avLst/>
          </a:prstGeom>
        </p:spPr>
        <p:txBody>
          <a:bodyPr>
            <a:normAutofit/>
          </a:bodyPr>
          <a:lstStyle/>
          <a:p>
            <a:pPr marL="0" indent="0">
              <a:lnSpc>
                <a:spcPts val="2305"/>
              </a:lnSpc>
              <a:spcBef>
                <a:spcPts val="105"/>
              </a:spcBef>
              <a:buNone/>
            </a:pPr>
            <a:r>
              <a:rPr lang="en-US" sz="1800" spc="-5" dirty="0">
                <a:solidFill>
                  <a:srgbClr val="404040"/>
                </a:solidFill>
                <a:latin typeface="Carlito"/>
                <a:cs typeface="Carlito"/>
              </a:rPr>
              <a:t>This </a:t>
            </a:r>
            <a:r>
              <a:rPr lang="en-US" sz="1800" dirty="0">
                <a:solidFill>
                  <a:srgbClr val="404040"/>
                </a:solidFill>
                <a:latin typeface="Carlito"/>
                <a:cs typeface="Carlito"/>
              </a:rPr>
              <a:t>query </a:t>
            </a:r>
            <a:r>
              <a:rPr lang="en-US" sz="1800" spc="-5" dirty="0">
                <a:solidFill>
                  <a:srgbClr val="404040"/>
                </a:solidFill>
                <a:latin typeface="Carlito"/>
                <a:cs typeface="Carlito"/>
              </a:rPr>
              <a:t>returns </a:t>
            </a:r>
            <a:r>
              <a:rPr lang="en-US" sz="1800" dirty="0">
                <a:solidFill>
                  <a:srgbClr val="404040"/>
                </a:solidFill>
                <a:latin typeface="Carlito"/>
                <a:cs typeface="Carlito"/>
              </a:rPr>
              <a:t>a </a:t>
            </a:r>
            <a:r>
              <a:rPr lang="en-US" sz="1800" spc="-15" dirty="0">
                <a:solidFill>
                  <a:srgbClr val="404040"/>
                </a:solidFill>
                <a:latin typeface="Carlito"/>
                <a:cs typeface="Carlito"/>
              </a:rPr>
              <a:t>count </a:t>
            </a:r>
            <a:r>
              <a:rPr lang="en-US" sz="1800" spc="-5" dirty="0">
                <a:solidFill>
                  <a:srgbClr val="404040"/>
                </a:solidFill>
                <a:latin typeface="Carlito"/>
                <a:cs typeface="Carlito"/>
              </a:rPr>
              <a:t>of</a:t>
            </a:r>
            <a:r>
              <a:rPr lang="en-US" sz="1800" spc="-140" dirty="0">
                <a:solidFill>
                  <a:srgbClr val="404040"/>
                </a:solidFill>
                <a:latin typeface="Carlito"/>
                <a:cs typeface="Carlito"/>
              </a:rPr>
              <a:t> </a:t>
            </a:r>
            <a:r>
              <a:rPr lang="en-US" sz="1800" dirty="0">
                <a:solidFill>
                  <a:srgbClr val="404040"/>
                </a:solidFill>
                <a:latin typeface="Carlito"/>
                <a:cs typeface="Carlito"/>
              </a:rPr>
              <a:t>each </a:t>
            </a:r>
            <a:r>
              <a:rPr lang="en-US" sz="1800" spc="-5" dirty="0">
                <a:solidFill>
                  <a:srgbClr val="404040"/>
                </a:solidFill>
                <a:latin typeface="Carlito"/>
                <a:cs typeface="Carlito"/>
              </a:rPr>
              <a:t>mission</a:t>
            </a:r>
            <a:r>
              <a:rPr lang="en-US" sz="1800" spc="-10" dirty="0">
                <a:solidFill>
                  <a:srgbClr val="404040"/>
                </a:solidFill>
                <a:latin typeface="Carlito"/>
                <a:cs typeface="Carlito"/>
              </a:rPr>
              <a:t> </a:t>
            </a:r>
            <a:r>
              <a:rPr lang="en-US" sz="1800" spc="-15" dirty="0">
                <a:solidFill>
                  <a:srgbClr val="404040"/>
                </a:solidFill>
                <a:latin typeface="Carlito"/>
                <a:cs typeface="Carlito"/>
              </a:rPr>
              <a:t>outcome.</a:t>
            </a:r>
            <a:endParaRPr lang="en-US" sz="1800" dirty="0">
              <a:latin typeface="Carlito"/>
              <a:cs typeface="Carlito"/>
            </a:endParaRPr>
          </a:p>
          <a:p>
            <a:pPr marL="0" marR="83820" indent="0">
              <a:lnSpc>
                <a:spcPts val="2200"/>
              </a:lnSpc>
              <a:spcBef>
                <a:spcPts val="1440"/>
              </a:spcBef>
              <a:buNone/>
            </a:pPr>
            <a:r>
              <a:rPr lang="en-US" sz="1800" dirty="0">
                <a:solidFill>
                  <a:srgbClr val="404040"/>
                </a:solidFill>
                <a:latin typeface="Carlito"/>
                <a:cs typeface="Carlito"/>
              </a:rPr>
              <a:t>SpaceX </a:t>
            </a:r>
            <a:r>
              <a:rPr lang="en-US" sz="1800" spc="-5" dirty="0">
                <a:solidFill>
                  <a:srgbClr val="404040"/>
                </a:solidFill>
                <a:latin typeface="Carlito"/>
                <a:cs typeface="Carlito"/>
              </a:rPr>
              <a:t>appears </a:t>
            </a:r>
            <a:r>
              <a:rPr lang="en-US" sz="1800" spc="-20" dirty="0">
                <a:solidFill>
                  <a:srgbClr val="404040"/>
                </a:solidFill>
                <a:latin typeface="Carlito"/>
                <a:cs typeface="Carlito"/>
              </a:rPr>
              <a:t>to </a:t>
            </a:r>
            <a:r>
              <a:rPr lang="en-US" sz="1800" spc="-5" dirty="0">
                <a:solidFill>
                  <a:srgbClr val="404040"/>
                </a:solidFill>
                <a:latin typeface="Carlito"/>
                <a:cs typeface="Carlito"/>
              </a:rPr>
              <a:t>achieve </a:t>
            </a:r>
            <a:r>
              <a:rPr lang="en-US" sz="1800" dirty="0">
                <a:solidFill>
                  <a:srgbClr val="404040"/>
                </a:solidFill>
                <a:latin typeface="Carlito"/>
                <a:cs typeface="Carlito"/>
              </a:rPr>
              <a:t>its  </a:t>
            </a:r>
            <a:r>
              <a:rPr lang="en-US" sz="1800" spc="-5" dirty="0">
                <a:solidFill>
                  <a:srgbClr val="404040"/>
                </a:solidFill>
                <a:latin typeface="Carlito"/>
                <a:cs typeface="Carlito"/>
              </a:rPr>
              <a:t>mission </a:t>
            </a:r>
            <a:r>
              <a:rPr lang="en-US" sz="1800" spc="-20" dirty="0">
                <a:solidFill>
                  <a:srgbClr val="404040"/>
                </a:solidFill>
                <a:latin typeface="Carlito"/>
                <a:cs typeface="Carlito"/>
              </a:rPr>
              <a:t>outcome </a:t>
            </a:r>
            <a:r>
              <a:rPr lang="en-US" sz="1800" spc="-5" dirty="0">
                <a:solidFill>
                  <a:srgbClr val="404040"/>
                </a:solidFill>
                <a:latin typeface="Carlito"/>
                <a:cs typeface="Carlito"/>
              </a:rPr>
              <a:t>nearly </a:t>
            </a:r>
            <a:r>
              <a:rPr lang="en-US" sz="1800" dirty="0">
                <a:solidFill>
                  <a:srgbClr val="404040"/>
                </a:solidFill>
                <a:latin typeface="Carlito"/>
                <a:cs typeface="Carlito"/>
              </a:rPr>
              <a:t>99% </a:t>
            </a:r>
            <a:r>
              <a:rPr lang="en-US" sz="1800" spc="-5" dirty="0">
                <a:solidFill>
                  <a:srgbClr val="404040"/>
                </a:solidFill>
                <a:latin typeface="Carlito"/>
                <a:cs typeface="Carlito"/>
              </a:rPr>
              <a:t>of</a:t>
            </a:r>
            <a:r>
              <a:rPr lang="en-US" sz="1800" spc="-100" dirty="0">
                <a:solidFill>
                  <a:srgbClr val="404040"/>
                </a:solidFill>
                <a:latin typeface="Carlito"/>
                <a:cs typeface="Carlito"/>
              </a:rPr>
              <a:t> </a:t>
            </a:r>
            <a:r>
              <a:rPr lang="en-US" sz="1800" dirty="0">
                <a:solidFill>
                  <a:srgbClr val="404040"/>
                </a:solidFill>
                <a:latin typeface="Carlito"/>
                <a:cs typeface="Carlito"/>
              </a:rPr>
              <a:t>the  </a:t>
            </a:r>
            <a:r>
              <a:rPr lang="en-US" sz="1800" spc="-5" dirty="0">
                <a:solidFill>
                  <a:srgbClr val="404040"/>
                </a:solidFill>
                <a:latin typeface="Carlito"/>
                <a:cs typeface="Carlito"/>
              </a:rPr>
              <a:t>time. </a:t>
            </a:r>
            <a:endParaRPr lang="en-US" sz="1800" dirty="0">
              <a:latin typeface="Carlito"/>
              <a:cs typeface="Carlito"/>
            </a:endParaRPr>
          </a:p>
          <a:p>
            <a:pPr marL="0" indent="0">
              <a:lnSpc>
                <a:spcPts val="2305"/>
              </a:lnSpc>
              <a:spcBef>
                <a:spcPts val="1150"/>
              </a:spcBef>
              <a:buNone/>
            </a:pPr>
            <a:r>
              <a:rPr lang="en-US" sz="1800" spc="-5" dirty="0">
                <a:solidFill>
                  <a:srgbClr val="404040"/>
                </a:solidFill>
                <a:latin typeface="Carlito"/>
                <a:cs typeface="Carlito"/>
              </a:rPr>
              <a:t>This </a:t>
            </a:r>
            <a:r>
              <a:rPr lang="en-US" sz="1800" dirty="0">
                <a:solidFill>
                  <a:srgbClr val="404040"/>
                </a:solidFill>
                <a:latin typeface="Carlito"/>
                <a:cs typeface="Carlito"/>
              </a:rPr>
              <a:t>means </a:t>
            </a:r>
            <a:r>
              <a:rPr lang="en-US" sz="1800" spc="-5" dirty="0">
                <a:solidFill>
                  <a:srgbClr val="404040"/>
                </a:solidFill>
                <a:latin typeface="Carlito"/>
                <a:cs typeface="Carlito"/>
              </a:rPr>
              <a:t>that </a:t>
            </a:r>
            <a:r>
              <a:rPr lang="en-US" sz="1800" spc="-20" dirty="0">
                <a:solidFill>
                  <a:srgbClr val="404040"/>
                </a:solidFill>
                <a:latin typeface="Carlito"/>
                <a:cs typeface="Carlito"/>
              </a:rPr>
              <a:t>most </a:t>
            </a:r>
            <a:r>
              <a:rPr lang="en-US" sz="1800" dirty="0">
                <a:solidFill>
                  <a:srgbClr val="404040"/>
                </a:solidFill>
                <a:latin typeface="Carlito"/>
                <a:cs typeface="Carlito"/>
              </a:rPr>
              <a:t>of the</a:t>
            </a:r>
            <a:r>
              <a:rPr lang="en-US" sz="1800" spc="-85" dirty="0">
                <a:solidFill>
                  <a:srgbClr val="404040"/>
                </a:solidFill>
                <a:latin typeface="Carlito"/>
                <a:cs typeface="Carlito"/>
              </a:rPr>
              <a:t> </a:t>
            </a:r>
            <a:r>
              <a:rPr lang="en-US" sz="1800" spc="-5" dirty="0">
                <a:solidFill>
                  <a:srgbClr val="404040"/>
                </a:solidFill>
                <a:latin typeface="Carlito"/>
                <a:cs typeface="Carlito"/>
              </a:rPr>
              <a:t>landing </a:t>
            </a:r>
            <a:r>
              <a:rPr lang="en-US" sz="1800" spc="-20" dirty="0">
                <a:solidFill>
                  <a:srgbClr val="404040"/>
                </a:solidFill>
                <a:latin typeface="Carlito"/>
                <a:cs typeface="Carlito"/>
              </a:rPr>
              <a:t>failures are</a:t>
            </a:r>
            <a:r>
              <a:rPr lang="en-US" sz="1800" spc="40" dirty="0">
                <a:solidFill>
                  <a:srgbClr val="404040"/>
                </a:solidFill>
                <a:latin typeface="Carlito"/>
                <a:cs typeface="Carlito"/>
              </a:rPr>
              <a:t> </a:t>
            </a:r>
            <a:r>
              <a:rPr lang="en-US" sz="1800" spc="-5" dirty="0">
                <a:solidFill>
                  <a:srgbClr val="404040"/>
                </a:solidFill>
                <a:latin typeface="Carlito"/>
                <a:cs typeface="Carlito"/>
              </a:rPr>
              <a:t>intended.</a:t>
            </a:r>
            <a:endParaRPr lang="en-US" sz="1800" dirty="0">
              <a:latin typeface="Carlito"/>
              <a:cs typeface="Carlito"/>
            </a:endParaRPr>
          </a:p>
          <a:p>
            <a:pPr marL="0" marR="337185" indent="0">
              <a:lnSpc>
                <a:spcPts val="2200"/>
              </a:lnSpc>
              <a:spcBef>
                <a:spcPts val="1440"/>
              </a:spcBef>
              <a:buNone/>
            </a:pPr>
            <a:r>
              <a:rPr lang="en-US" sz="1800" spc="-40" dirty="0">
                <a:solidFill>
                  <a:srgbClr val="404040"/>
                </a:solidFill>
                <a:latin typeface="Carlito"/>
                <a:cs typeface="Carlito"/>
              </a:rPr>
              <a:t>Interestingly, </a:t>
            </a:r>
            <a:r>
              <a:rPr lang="en-US" sz="1800" spc="-5" dirty="0">
                <a:solidFill>
                  <a:srgbClr val="404040"/>
                </a:solidFill>
                <a:latin typeface="Carlito"/>
                <a:cs typeface="Carlito"/>
              </a:rPr>
              <a:t>one </a:t>
            </a:r>
            <a:r>
              <a:rPr lang="en-US" sz="1800" dirty="0">
                <a:solidFill>
                  <a:srgbClr val="404040"/>
                </a:solidFill>
                <a:latin typeface="Carlito"/>
                <a:cs typeface="Carlito"/>
              </a:rPr>
              <a:t>launch </a:t>
            </a:r>
            <a:r>
              <a:rPr lang="en-US" sz="1800" spc="-5" dirty="0">
                <a:solidFill>
                  <a:srgbClr val="404040"/>
                </a:solidFill>
                <a:latin typeface="Carlito"/>
                <a:cs typeface="Carlito"/>
              </a:rPr>
              <a:t>has </a:t>
            </a:r>
            <a:r>
              <a:rPr lang="en-US" sz="1800" dirty="0">
                <a:solidFill>
                  <a:srgbClr val="404040"/>
                </a:solidFill>
                <a:latin typeface="Carlito"/>
                <a:cs typeface="Carlito"/>
              </a:rPr>
              <a:t>an  unclear </a:t>
            </a:r>
            <a:r>
              <a:rPr lang="en-US" sz="1800" spc="-10" dirty="0">
                <a:solidFill>
                  <a:srgbClr val="404040"/>
                </a:solidFill>
                <a:latin typeface="Carlito"/>
                <a:cs typeface="Carlito"/>
              </a:rPr>
              <a:t>payload </a:t>
            </a:r>
            <a:r>
              <a:rPr lang="en-US" sz="1800" spc="-25" dirty="0">
                <a:solidFill>
                  <a:srgbClr val="404040"/>
                </a:solidFill>
                <a:latin typeface="Carlito"/>
                <a:cs typeface="Carlito"/>
              </a:rPr>
              <a:t>status </a:t>
            </a:r>
            <a:r>
              <a:rPr lang="en-US" sz="1800" dirty="0">
                <a:solidFill>
                  <a:srgbClr val="404040"/>
                </a:solidFill>
                <a:latin typeface="Carlito"/>
                <a:cs typeface="Carlito"/>
              </a:rPr>
              <a:t>and  </a:t>
            </a:r>
            <a:r>
              <a:rPr lang="en-US" sz="1800" spc="-20" dirty="0">
                <a:solidFill>
                  <a:srgbClr val="404040"/>
                </a:solidFill>
                <a:latin typeface="Carlito"/>
                <a:cs typeface="Carlito"/>
              </a:rPr>
              <a:t>unfortunately </a:t>
            </a:r>
            <a:r>
              <a:rPr lang="en-US" sz="1800" spc="-5" dirty="0">
                <a:solidFill>
                  <a:srgbClr val="404040"/>
                </a:solidFill>
                <a:latin typeface="Carlito"/>
                <a:cs typeface="Carlito"/>
              </a:rPr>
              <a:t>one </a:t>
            </a:r>
            <a:r>
              <a:rPr lang="en-US" sz="1800" spc="-20" dirty="0">
                <a:solidFill>
                  <a:srgbClr val="404040"/>
                </a:solidFill>
                <a:latin typeface="Carlito"/>
                <a:cs typeface="Carlito"/>
              </a:rPr>
              <a:t>failed </a:t>
            </a:r>
            <a:r>
              <a:rPr lang="en-US" sz="1800" spc="-5" dirty="0">
                <a:solidFill>
                  <a:srgbClr val="404040"/>
                </a:solidFill>
                <a:latin typeface="Carlito"/>
                <a:cs typeface="Carlito"/>
              </a:rPr>
              <a:t>in</a:t>
            </a:r>
            <a:r>
              <a:rPr lang="en-US" sz="1800" spc="-40" dirty="0">
                <a:solidFill>
                  <a:srgbClr val="404040"/>
                </a:solidFill>
                <a:latin typeface="Carlito"/>
                <a:cs typeface="Carlito"/>
              </a:rPr>
              <a:t> </a:t>
            </a:r>
            <a:r>
              <a:rPr lang="en-US" sz="1800" spc="-15" dirty="0">
                <a:solidFill>
                  <a:srgbClr val="404040"/>
                </a:solidFill>
                <a:latin typeface="Carlito"/>
                <a:cs typeface="Carlito"/>
              </a:rPr>
              <a:t>flight.</a:t>
            </a:r>
            <a:endParaRPr lang="en-US" sz="1800" dirty="0">
              <a:latin typeface="Carlito"/>
              <a:cs typeface="Carlito"/>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6D418D16-9DBB-4FC9-A3FB-987D5986F5D6}"/>
              </a:ext>
            </a:extLst>
          </p:cNvPr>
          <p:cNvPicPr>
            <a:picLocks noChangeAspect="1"/>
          </p:cNvPicPr>
          <p:nvPr/>
        </p:nvPicPr>
        <p:blipFill>
          <a:blip r:embed="rId3"/>
          <a:stretch>
            <a:fillRect/>
          </a:stretch>
        </p:blipFill>
        <p:spPr>
          <a:xfrm>
            <a:off x="770011" y="3379001"/>
            <a:ext cx="9544050" cy="163830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3371"/>
            <a:ext cx="9745589" cy="1349829"/>
          </a:xfrm>
          <a:prstGeom prst="rect">
            <a:avLst/>
          </a:prstGeom>
        </p:spPr>
        <p:txBody>
          <a:bodyPr>
            <a:normAutofit/>
          </a:bodyPr>
          <a:lstStyle/>
          <a:p>
            <a:pPr marL="0" marR="5080" indent="0">
              <a:lnSpc>
                <a:spcPct val="90100"/>
              </a:lnSpc>
              <a:spcBef>
                <a:spcPts val="340"/>
              </a:spcBef>
              <a:buNone/>
            </a:pPr>
            <a:r>
              <a:rPr lang="en-US" sz="1800" spc="-5" dirty="0">
                <a:solidFill>
                  <a:srgbClr val="404040"/>
                </a:solidFill>
                <a:latin typeface="Carlito"/>
                <a:cs typeface="Carlito"/>
              </a:rPr>
              <a:t>This </a:t>
            </a:r>
            <a:r>
              <a:rPr lang="en-US" sz="1800" dirty="0">
                <a:solidFill>
                  <a:srgbClr val="404040"/>
                </a:solidFill>
                <a:latin typeface="Carlito"/>
                <a:cs typeface="Carlito"/>
              </a:rPr>
              <a:t>query </a:t>
            </a:r>
            <a:r>
              <a:rPr lang="en-US" sz="1800" spc="-5" dirty="0">
                <a:solidFill>
                  <a:srgbClr val="404040"/>
                </a:solidFill>
                <a:latin typeface="Carlito"/>
                <a:cs typeface="Carlito"/>
              </a:rPr>
              <a:t>returns </a:t>
            </a:r>
            <a:r>
              <a:rPr lang="en-US" sz="1800" dirty="0">
                <a:solidFill>
                  <a:srgbClr val="404040"/>
                </a:solidFill>
                <a:latin typeface="Carlito"/>
                <a:cs typeface="Carlito"/>
              </a:rPr>
              <a:t>the </a:t>
            </a:r>
            <a:r>
              <a:rPr lang="en-US" sz="1800" spc="-20" dirty="0">
                <a:solidFill>
                  <a:srgbClr val="404040"/>
                </a:solidFill>
                <a:latin typeface="Carlito"/>
                <a:cs typeface="Carlito"/>
              </a:rPr>
              <a:t>booster </a:t>
            </a:r>
            <a:r>
              <a:rPr lang="en-US" sz="1800" spc="-25" dirty="0">
                <a:solidFill>
                  <a:srgbClr val="404040"/>
                </a:solidFill>
                <a:latin typeface="Carlito"/>
                <a:cs typeface="Carlito"/>
              </a:rPr>
              <a:t>versions </a:t>
            </a:r>
            <a:r>
              <a:rPr lang="en-US" sz="1800" spc="-5" dirty="0">
                <a:solidFill>
                  <a:srgbClr val="404040"/>
                </a:solidFill>
                <a:latin typeface="Carlito"/>
                <a:cs typeface="Carlito"/>
              </a:rPr>
              <a:t>that  carried </a:t>
            </a:r>
            <a:r>
              <a:rPr lang="en-US" sz="1800" dirty="0">
                <a:solidFill>
                  <a:srgbClr val="404040"/>
                </a:solidFill>
                <a:latin typeface="Carlito"/>
                <a:cs typeface="Carlito"/>
              </a:rPr>
              <a:t>the </a:t>
            </a:r>
            <a:r>
              <a:rPr lang="en-US" sz="1800" spc="-5" dirty="0">
                <a:solidFill>
                  <a:srgbClr val="404040"/>
                </a:solidFill>
                <a:latin typeface="Carlito"/>
                <a:cs typeface="Carlito"/>
              </a:rPr>
              <a:t>highest </a:t>
            </a:r>
            <a:r>
              <a:rPr lang="en-US" sz="1800" spc="-10" dirty="0">
                <a:solidFill>
                  <a:srgbClr val="404040"/>
                </a:solidFill>
                <a:latin typeface="Carlito"/>
                <a:cs typeface="Carlito"/>
              </a:rPr>
              <a:t>payload </a:t>
            </a:r>
            <a:r>
              <a:rPr lang="en-US" sz="1800" spc="-5" dirty="0">
                <a:solidFill>
                  <a:srgbClr val="404040"/>
                </a:solidFill>
                <a:latin typeface="Carlito"/>
                <a:cs typeface="Carlito"/>
              </a:rPr>
              <a:t>mass of </a:t>
            </a:r>
            <a:r>
              <a:rPr lang="en-US" sz="1800" dirty="0">
                <a:solidFill>
                  <a:srgbClr val="404040"/>
                </a:solidFill>
                <a:latin typeface="Carlito"/>
                <a:cs typeface="Carlito"/>
              </a:rPr>
              <a:t>15600  kg.</a:t>
            </a:r>
            <a:endParaRPr lang="en-US" sz="1800" dirty="0">
              <a:latin typeface="Carlito"/>
              <a:cs typeface="Carlito"/>
            </a:endParaRPr>
          </a:p>
          <a:p>
            <a:pPr marL="0" marR="71120" indent="0">
              <a:lnSpc>
                <a:spcPts val="2200"/>
              </a:lnSpc>
              <a:spcBef>
                <a:spcPts val="1440"/>
              </a:spcBef>
              <a:buNone/>
            </a:pPr>
            <a:r>
              <a:rPr lang="en-US" sz="1800" spc="-5" dirty="0">
                <a:solidFill>
                  <a:srgbClr val="404040"/>
                </a:solidFill>
                <a:latin typeface="Carlito"/>
                <a:cs typeface="Carlito"/>
              </a:rPr>
              <a:t>These </a:t>
            </a:r>
            <a:r>
              <a:rPr lang="en-US" sz="1800" spc="-20" dirty="0">
                <a:solidFill>
                  <a:srgbClr val="404040"/>
                </a:solidFill>
                <a:latin typeface="Carlito"/>
                <a:cs typeface="Carlito"/>
              </a:rPr>
              <a:t>booster </a:t>
            </a:r>
            <a:r>
              <a:rPr lang="en-US" sz="1800" spc="-25" dirty="0">
                <a:solidFill>
                  <a:srgbClr val="404040"/>
                </a:solidFill>
                <a:latin typeface="Carlito"/>
                <a:cs typeface="Carlito"/>
              </a:rPr>
              <a:t>versions </a:t>
            </a:r>
            <a:r>
              <a:rPr lang="en-US" sz="1800" spc="-20" dirty="0">
                <a:solidFill>
                  <a:srgbClr val="404040"/>
                </a:solidFill>
                <a:latin typeface="Carlito"/>
                <a:cs typeface="Carlito"/>
              </a:rPr>
              <a:t>are </a:t>
            </a:r>
            <a:r>
              <a:rPr lang="en-US" sz="1800" spc="-15" dirty="0">
                <a:solidFill>
                  <a:srgbClr val="404040"/>
                </a:solidFill>
                <a:latin typeface="Carlito"/>
                <a:cs typeface="Carlito"/>
              </a:rPr>
              <a:t>very </a:t>
            </a:r>
            <a:r>
              <a:rPr lang="en-US" sz="1800" spc="-5" dirty="0">
                <a:solidFill>
                  <a:srgbClr val="404040"/>
                </a:solidFill>
                <a:latin typeface="Carlito"/>
                <a:cs typeface="Carlito"/>
              </a:rPr>
              <a:t>similar </a:t>
            </a:r>
            <a:r>
              <a:rPr lang="en-US" sz="1800" dirty="0">
                <a:solidFill>
                  <a:srgbClr val="404040"/>
                </a:solidFill>
                <a:latin typeface="Carlito"/>
                <a:cs typeface="Carlito"/>
              </a:rPr>
              <a:t>and  all </a:t>
            </a:r>
            <a:r>
              <a:rPr lang="en-US" sz="1800" spc="-20" dirty="0">
                <a:solidFill>
                  <a:srgbClr val="404040"/>
                </a:solidFill>
                <a:latin typeface="Carlito"/>
                <a:cs typeface="Carlito"/>
              </a:rPr>
              <a:t>are </a:t>
            </a:r>
            <a:r>
              <a:rPr lang="en-US" sz="1800" spc="-5" dirty="0">
                <a:solidFill>
                  <a:srgbClr val="404040"/>
                </a:solidFill>
                <a:latin typeface="Carlito"/>
                <a:cs typeface="Carlito"/>
              </a:rPr>
              <a:t>of </a:t>
            </a:r>
            <a:r>
              <a:rPr lang="en-US" sz="1800" dirty="0">
                <a:solidFill>
                  <a:srgbClr val="404040"/>
                </a:solidFill>
                <a:latin typeface="Carlito"/>
                <a:cs typeface="Carlito"/>
              </a:rPr>
              <a:t>the F9 B5 </a:t>
            </a:r>
            <a:r>
              <a:rPr lang="en-US" sz="1800" spc="-5" dirty="0">
                <a:solidFill>
                  <a:srgbClr val="404040"/>
                </a:solidFill>
                <a:latin typeface="Carlito"/>
                <a:cs typeface="Carlito"/>
              </a:rPr>
              <a:t>B10xx.x</a:t>
            </a:r>
            <a:r>
              <a:rPr lang="en-US" sz="1800" spc="-140" dirty="0">
                <a:solidFill>
                  <a:srgbClr val="404040"/>
                </a:solidFill>
                <a:latin typeface="Carlito"/>
                <a:cs typeface="Carlito"/>
              </a:rPr>
              <a:t> </a:t>
            </a:r>
            <a:r>
              <a:rPr lang="en-US" sz="1800" spc="-45" dirty="0">
                <a:solidFill>
                  <a:srgbClr val="404040"/>
                </a:solidFill>
                <a:latin typeface="Carlito"/>
                <a:cs typeface="Carlito"/>
              </a:rPr>
              <a:t>variety.</a:t>
            </a:r>
            <a:endParaRPr lang="en-US" sz="1800" dirty="0">
              <a:latin typeface="Carlito"/>
              <a:cs typeface="Carlito"/>
            </a:endParaRPr>
          </a:p>
          <a:p>
            <a:pPr marL="0" marR="27305" indent="0">
              <a:lnSpc>
                <a:spcPts val="2210"/>
              </a:lnSpc>
              <a:spcBef>
                <a:spcPts val="1395"/>
              </a:spcBef>
              <a:buNone/>
            </a:pPr>
            <a:r>
              <a:rPr lang="en-US" sz="1800" spc="-5" dirty="0">
                <a:solidFill>
                  <a:srgbClr val="404040"/>
                </a:solidFill>
                <a:latin typeface="Carlito"/>
                <a:cs typeface="Carlito"/>
              </a:rPr>
              <a:t>This </a:t>
            </a:r>
            <a:r>
              <a:rPr lang="en-US" sz="1800" spc="-25" dirty="0">
                <a:solidFill>
                  <a:srgbClr val="404040"/>
                </a:solidFill>
                <a:latin typeface="Carlito"/>
                <a:cs typeface="Carlito"/>
              </a:rPr>
              <a:t>likely </a:t>
            </a:r>
            <a:r>
              <a:rPr lang="en-US" sz="1800" spc="-20" dirty="0">
                <a:solidFill>
                  <a:srgbClr val="404040"/>
                </a:solidFill>
                <a:latin typeface="Carlito"/>
                <a:cs typeface="Carlito"/>
              </a:rPr>
              <a:t>indicates </a:t>
            </a:r>
            <a:r>
              <a:rPr lang="en-US" sz="1800" spc="-10" dirty="0">
                <a:solidFill>
                  <a:srgbClr val="404040"/>
                </a:solidFill>
                <a:latin typeface="Carlito"/>
                <a:cs typeface="Carlito"/>
              </a:rPr>
              <a:t>payload </a:t>
            </a:r>
            <a:r>
              <a:rPr lang="en-US" sz="1800" spc="-5" dirty="0">
                <a:solidFill>
                  <a:srgbClr val="404040"/>
                </a:solidFill>
                <a:latin typeface="Carlito"/>
                <a:cs typeface="Carlito"/>
              </a:rPr>
              <a:t>mass </a:t>
            </a:r>
            <a:r>
              <a:rPr lang="en-US" sz="1800" spc="-25" dirty="0">
                <a:solidFill>
                  <a:srgbClr val="404040"/>
                </a:solidFill>
                <a:latin typeface="Carlito"/>
                <a:cs typeface="Carlito"/>
              </a:rPr>
              <a:t>correlates  </a:t>
            </a:r>
            <a:r>
              <a:rPr lang="en-US" sz="1800" spc="-5" dirty="0">
                <a:solidFill>
                  <a:srgbClr val="404040"/>
                </a:solidFill>
                <a:latin typeface="Carlito"/>
                <a:cs typeface="Carlito"/>
              </a:rPr>
              <a:t>with </a:t>
            </a:r>
            <a:r>
              <a:rPr lang="en-US" sz="1800" dirty="0">
                <a:solidFill>
                  <a:srgbClr val="404040"/>
                </a:solidFill>
                <a:latin typeface="Carlito"/>
                <a:cs typeface="Carlito"/>
              </a:rPr>
              <a:t>the </a:t>
            </a:r>
            <a:r>
              <a:rPr lang="en-US" sz="1800" spc="-20" dirty="0">
                <a:solidFill>
                  <a:srgbClr val="404040"/>
                </a:solidFill>
                <a:latin typeface="Carlito"/>
                <a:cs typeface="Carlito"/>
              </a:rPr>
              <a:t>booster </a:t>
            </a:r>
            <a:r>
              <a:rPr lang="en-US" sz="1800" spc="-25" dirty="0">
                <a:solidFill>
                  <a:srgbClr val="404040"/>
                </a:solidFill>
                <a:latin typeface="Carlito"/>
                <a:cs typeface="Carlito"/>
              </a:rPr>
              <a:t>version </a:t>
            </a:r>
            <a:r>
              <a:rPr lang="en-US" sz="1800" spc="-5" dirty="0">
                <a:solidFill>
                  <a:srgbClr val="404040"/>
                </a:solidFill>
                <a:latin typeface="Carlito"/>
                <a:cs typeface="Carlito"/>
              </a:rPr>
              <a:t>that is</a:t>
            </a:r>
            <a:r>
              <a:rPr lang="en-US" sz="1800" spc="15" dirty="0">
                <a:solidFill>
                  <a:srgbClr val="404040"/>
                </a:solidFill>
                <a:latin typeface="Carlito"/>
                <a:cs typeface="Carlito"/>
              </a:rPr>
              <a:t> </a:t>
            </a:r>
            <a:r>
              <a:rPr lang="en-US" sz="1800" spc="-5" dirty="0">
                <a:solidFill>
                  <a:srgbClr val="404040"/>
                </a:solidFill>
                <a:latin typeface="Carlito"/>
                <a:cs typeface="Carlito"/>
              </a:rPr>
              <a:t>used.</a:t>
            </a:r>
            <a:endParaRPr lang="en-US" sz="1800" dirty="0">
              <a:latin typeface="Carlito"/>
              <a:cs typeface="Carlito"/>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A5830E87-576B-0742-5AB8-1E10F06A7617}"/>
              </a:ext>
            </a:extLst>
          </p:cNvPr>
          <p:cNvPicPr>
            <a:picLocks noChangeAspect="1"/>
          </p:cNvPicPr>
          <p:nvPr/>
        </p:nvPicPr>
        <p:blipFill>
          <a:blip r:embed="rId3"/>
          <a:stretch>
            <a:fillRect/>
          </a:stretch>
        </p:blipFill>
        <p:spPr>
          <a:xfrm>
            <a:off x="770011" y="2645229"/>
            <a:ext cx="8863466" cy="408135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06287"/>
            <a:ext cx="9745589" cy="1233714"/>
          </a:xfrm>
          <a:prstGeom prst="rect">
            <a:avLst/>
          </a:prstGeom>
        </p:spPr>
        <p:txBody>
          <a:bodyPr lIns="91440" tIns="45720" rIns="91440" bIns="45720" anchor="t">
            <a:normAutofit/>
          </a:bodyPr>
          <a:lstStyle/>
          <a:p>
            <a:pPr marL="0" marR="5080" indent="0">
              <a:lnSpc>
                <a:spcPct val="90000"/>
              </a:lnSpc>
              <a:spcBef>
                <a:spcPts val="340"/>
              </a:spcBef>
              <a:buNone/>
            </a:pPr>
            <a:r>
              <a:rPr lang="en-US" sz="1800" spc="-5" dirty="0">
                <a:solidFill>
                  <a:srgbClr val="404040"/>
                </a:solidFill>
                <a:latin typeface="Carlito"/>
                <a:cs typeface="Carlito"/>
              </a:rPr>
              <a:t>This </a:t>
            </a:r>
            <a:r>
              <a:rPr lang="en-US" sz="1800" dirty="0">
                <a:solidFill>
                  <a:srgbClr val="404040"/>
                </a:solidFill>
                <a:latin typeface="Carlito"/>
                <a:cs typeface="Carlito"/>
              </a:rPr>
              <a:t>query </a:t>
            </a:r>
            <a:r>
              <a:rPr lang="en-US" sz="1800" spc="-5" dirty="0">
                <a:solidFill>
                  <a:srgbClr val="404040"/>
                </a:solidFill>
                <a:latin typeface="Carlito"/>
                <a:cs typeface="Carlito"/>
              </a:rPr>
              <a:t>returns </a:t>
            </a:r>
            <a:r>
              <a:rPr lang="en-US" sz="1800" dirty="0">
                <a:solidFill>
                  <a:srgbClr val="404040"/>
                </a:solidFill>
                <a:latin typeface="Carlito"/>
                <a:cs typeface="Carlito"/>
              </a:rPr>
              <a:t>the </a:t>
            </a:r>
            <a:r>
              <a:rPr lang="en-US" sz="1800" spc="-5" dirty="0">
                <a:solidFill>
                  <a:srgbClr val="404040"/>
                </a:solidFill>
                <a:latin typeface="Carlito"/>
                <a:cs typeface="Carlito"/>
              </a:rPr>
              <a:t>Month,</a:t>
            </a:r>
            <a:r>
              <a:rPr lang="en-US" sz="1800" spc="-145" dirty="0">
                <a:solidFill>
                  <a:srgbClr val="404040"/>
                </a:solidFill>
                <a:latin typeface="Carlito"/>
                <a:cs typeface="Carlito"/>
              </a:rPr>
              <a:t> </a:t>
            </a:r>
            <a:r>
              <a:rPr lang="en-US" sz="1800" spc="-5" dirty="0">
                <a:solidFill>
                  <a:srgbClr val="404040"/>
                </a:solidFill>
                <a:latin typeface="Carlito"/>
                <a:cs typeface="Carlito"/>
              </a:rPr>
              <a:t>Landing  </a:t>
            </a:r>
            <a:r>
              <a:rPr lang="en-US" sz="1800" spc="-10" dirty="0">
                <a:solidFill>
                  <a:srgbClr val="404040"/>
                </a:solidFill>
                <a:latin typeface="Carlito"/>
                <a:cs typeface="Carlito"/>
              </a:rPr>
              <a:t>Outcome, Booster </a:t>
            </a:r>
            <a:r>
              <a:rPr lang="en-US" sz="1800" spc="-40" dirty="0">
                <a:solidFill>
                  <a:srgbClr val="404040"/>
                </a:solidFill>
                <a:latin typeface="Carlito"/>
                <a:cs typeface="Carlito"/>
              </a:rPr>
              <a:t>Version, </a:t>
            </a:r>
            <a:r>
              <a:rPr lang="en-US" sz="1800" spc="-25" dirty="0">
                <a:solidFill>
                  <a:srgbClr val="404040"/>
                </a:solidFill>
                <a:latin typeface="Carlito"/>
                <a:cs typeface="Carlito"/>
              </a:rPr>
              <a:t>Payload  </a:t>
            </a:r>
            <a:r>
              <a:rPr lang="en-US" sz="1800" dirty="0">
                <a:solidFill>
                  <a:srgbClr val="404040"/>
                </a:solidFill>
                <a:latin typeface="Carlito"/>
                <a:cs typeface="Carlito"/>
              </a:rPr>
              <a:t>Mass </a:t>
            </a:r>
            <a:r>
              <a:rPr lang="en-US" sz="1800" spc="-5" dirty="0">
                <a:solidFill>
                  <a:srgbClr val="404040"/>
                </a:solidFill>
                <a:latin typeface="Carlito"/>
                <a:cs typeface="Carlito"/>
              </a:rPr>
              <a:t>(kg), </a:t>
            </a:r>
            <a:r>
              <a:rPr lang="en-US" sz="1800" dirty="0">
                <a:solidFill>
                  <a:srgbClr val="404040"/>
                </a:solidFill>
                <a:latin typeface="Carlito"/>
                <a:cs typeface="Carlito"/>
              </a:rPr>
              <a:t>and </a:t>
            </a:r>
            <a:r>
              <a:rPr lang="en-US" sz="1800" spc="-5" dirty="0">
                <a:solidFill>
                  <a:srgbClr val="404040"/>
                </a:solidFill>
                <a:latin typeface="Carlito"/>
                <a:cs typeface="Carlito"/>
              </a:rPr>
              <a:t>Launch </a:t>
            </a:r>
            <a:r>
              <a:rPr lang="en-US" sz="1800" spc="-20" dirty="0">
                <a:solidFill>
                  <a:srgbClr val="404040"/>
                </a:solidFill>
                <a:latin typeface="Carlito"/>
                <a:cs typeface="Carlito"/>
              </a:rPr>
              <a:t>site </a:t>
            </a:r>
            <a:r>
              <a:rPr lang="en-US" sz="1800" spc="-5" dirty="0">
                <a:solidFill>
                  <a:srgbClr val="404040"/>
                </a:solidFill>
                <a:latin typeface="Carlito"/>
                <a:cs typeface="Carlito"/>
              </a:rPr>
              <a:t>of </a:t>
            </a:r>
            <a:r>
              <a:rPr lang="en-US" sz="1800" dirty="0">
                <a:solidFill>
                  <a:srgbClr val="404040"/>
                </a:solidFill>
                <a:latin typeface="Carlito"/>
                <a:cs typeface="Carlito"/>
              </a:rPr>
              <a:t>2015  launches </a:t>
            </a:r>
            <a:r>
              <a:rPr lang="en-US" sz="1800" spc="-10" dirty="0">
                <a:solidFill>
                  <a:srgbClr val="404040"/>
                </a:solidFill>
                <a:latin typeface="Carlito"/>
                <a:cs typeface="Carlito"/>
              </a:rPr>
              <a:t>where </a:t>
            </a:r>
            <a:r>
              <a:rPr lang="en-US" sz="1800" spc="-25" dirty="0">
                <a:solidFill>
                  <a:srgbClr val="404040"/>
                </a:solidFill>
                <a:latin typeface="Carlito"/>
                <a:cs typeface="Carlito"/>
              </a:rPr>
              <a:t>stage </a:t>
            </a:r>
            <a:r>
              <a:rPr lang="en-US" sz="1800" dirty="0">
                <a:solidFill>
                  <a:srgbClr val="404040"/>
                </a:solidFill>
                <a:latin typeface="Carlito"/>
                <a:cs typeface="Carlito"/>
              </a:rPr>
              <a:t>1 </a:t>
            </a:r>
            <a:r>
              <a:rPr lang="en-US" sz="1800" spc="-20" dirty="0">
                <a:solidFill>
                  <a:srgbClr val="404040"/>
                </a:solidFill>
                <a:latin typeface="Carlito"/>
                <a:cs typeface="Carlito"/>
              </a:rPr>
              <a:t>failed </a:t>
            </a:r>
            <a:r>
              <a:rPr lang="en-US" sz="1800" spc="-15" dirty="0">
                <a:solidFill>
                  <a:srgbClr val="404040"/>
                </a:solidFill>
                <a:latin typeface="Carlito"/>
                <a:cs typeface="Carlito"/>
              </a:rPr>
              <a:t>to </a:t>
            </a:r>
            <a:r>
              <a:rPr lang="en-US" sz="1800" spc="-5" dirty="0">
                <a:solidFill>
                  <a:srgbClr val="404040"/>
                </a:solidFill>
                <a:latin typeface="Carlito"/>
                <a:cs typeface="Carlito"/>
              </a:rPr>
              <a:t>land  on </a:t>
            </a:r>
            <a:r>
              <a:rPr lang="en-US" sz="1800" dirty="0">
                <a:solidFill>
                  <a:srgbClr val="404040"/>
                </a:solidFill>
                <a:latin typeface="Carlito"/>
                <a:cs typeface="Carlito"/>
              </a:rPr>
              <a:t>a </a:t>
            </a:r>
            <a:r>
              <a:rPr lang="en-US" sz="1800" spc="-20" dirty="0">
                <a:solidFill>
                  <a:srgbClr val="404040"/>
                </a:solidFill>
                <a:latin typeface="Carlito"/>
                <a:cs typeface="Carlito"/>
              </a:rPr>
              <a:t>drone</a:t>
            </a:r>
            <a:r>
              <a:rPr lang="en-US" sz="1800" spc="-80" dirty="0">
                <a:solidFill>
                  <a:srgbClr val="404040"/>
                </a:solidFill>
                <a:latin typeface="Carlito"/>
                <a:cs typeface="Carlito"/>
              </a:rPr>
              <a:t> </a:t>
            </a:r>
            <a:r>
              <a:rPr lang="en-US" sz="1800" spc="-5" dirty="0">
                <a:solidFill>
                  <a:srgbClr val="404040"/>
                </a:solidFill>
                <a:latin typeface="Carlito"/>
                <a:cs typeface="Carlito"/>
              </a:rPr>
              <a:t>ship.</a:t>
            </a:r>
          </a:p>
          <a:p>
            <a:pPr marL="0" marR="5080" indent="0">
              <a:lnSpc>
                <a:spcPct val="90000"/>
              </a:lnSpc>
              <a:spcBef>
                <a:spcPts val="340"/>
              </a:spcBef>
              <a:buNone/>
            </a:pPr>
            <a:r>
              <a:rPr lang="en-US" sz="1800" b="0" i="0" u="none" strike="noStrike" baseline="0" dirty="0">
                <a:solidFill>
                  <a:srgbClr val="292929"/>
                </a:solidFill>
                <a:latin typeface="Abadi" panose="020B0604020104020204" pitchFamily="34" charset="0"/>
              </a:rPr>
              <a:t>We used a combinations of the WHERE SUBSTR clause, CASE, and AND.</a:t>
            </a:r>
          </a:p>
          <a:p>
            <a:pPr marL="0" marR="5080" indent="0">
              <a:lnSpc>
                <a:spcPct val="90000"/>
              </a:lnSpc>
              <a:spcBef>
                <a:spcPts val="340"/>
              </a:spcBef>
              <a:buNone/>
            </a:pPr>
            <a:r>
              <a:rPr lang="en-US" sz="1800" spc="-20" dirty="0">
                <a:solidFill>
                  <a:srgbClr val="404040"/>
                </a:solidFill>
                <a:latin typeface="Carlito"/>
                <a:cs typeface="Carlito"/>
              </a:rPr>
              <a:t>There were two </a:t>
            </a:r>
            <a:r>
              <a:rPr lang="en-US" sz="1800" spc="-5" dirty="0">
                <a:solidFill>
                  <a:srgbClr val="404040"/>
                </a:solidFill>
                <a:latin typeface="Carlito"/>
                <a:cs typeface="Carlito"/>
              </a:rPr>
              <a:t>such</a:t>
            </a:r>
            <a:r>
              <a:rPr lang="en-US" sz="1800" spc="-50" dirty="0">
                <a:solidFill>
                  <a:srgbClr val="404040"/>
                </a:solidFill>
                <a:latin typeface="Carlito"/>
                <a:cs typeface="Carlito"/>
              </a:rPr>
              <a:t> </a:t>
            </a:r>
            <a:r>
              <a:rPr lang="en-US" sz="1800" spc="-5" dirty="0">
                <a:solidFill>
                  <a:srgbClr val="404040"/>
                </a:solidFill>
                <a:latin typeface="Carlito"/>
                <a:cs typeface="Carlito"/>
              </a:rPr>
              <a:t>occurrences.</a:t>
            </a:r>
            <a:endParaRPr lang="en-US" sz="1800" dirty="0">
              <a:latin typeface="Carlito"/>
              <a:cs typeface="Carlito"/>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8" name="Picture 7">
            <a:extLst>
              <a:ext uri="{FF2B5EF4-FFF2-40B4-BE49-F238E27FC236}">
                <a16:creationId xmlns:a16="http://schemas.microsoft.com/office/drawing/2014/main" id="{5061D631-C07E-AE6D-821C-BB0FCB6F580C}"/>
              </a:ext>
            </a:extLst>
          </p:cNvPr>
          <p:cNvPicPr>
            <a:picLocks noChangeAspect="1"/>
          </p:cNvPicPr>
          <p:nvPr/>
        </p:nvPicPr>
        <p:blipFill>
          <a:blip r:embed="rId3"/>
          <a:stretch>
            <a:fillRect/>
          </a:stretch>
        </p:blipFill>
        <p:spPr>
          <a:xfrm>
            <a:off x="880156" y="2437266"/>
            <a:ext cx="3473626" cy="439170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F8303-0CFD-CD0B-E45D-C089315DF24D}"/>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BFC0FE0-8BF6-2325-A8E0-05C5E55EFE93}"/>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01C59790-2EC1-EA16-7A3C-D3D29B0CD16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8" name="Rectangle 7">
            <a:extLst>
              <a:ext uri="{FF2B5EF4-FFF2-40B4-BE49-F238E27FC236}">
                <a16:creationId xmlns:a16="http://schemas.microsoft.com/office/drawing/2014/main" id="{6A1B7F43-3D80-E07A-8031-6FA5FAF9325D}"/>
              </a:ext>
            </a:extLst>
          </p:cNvPr>
          <p:cNvSpPr>
            <a:spLocks noChangeArrowheads="1"/>
          </p:cNvSpPr>
          <p:nvPr/>
        </p:nvSpPr>
        <p:spPr bwMode="auto">
          <a:xfrm>
            <a:off x="770011" y="1289661"/>
            <a:ext cx="11220534" cy="48628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ts val="300"/>
              </a:spcAft>
              <a:buClrTx/>
              <a:buSzTx/>
              <a:buFontTx/>
              <a:buNone/>
              <a:tabLst/>
            </a:pPr>
            <a:r>
              <a:rPr kumimoji="0" lang="en-US" altLang="en-US" sz="1400" b="1" i="0" u="none" strike="noStrike" cap="none" normalizeH="0" baseline="0" dirty="0">
                <a:ln>
                  <a:noFill/>
                </a:ln>
                <a:solidFill>
                  <a:srgbClr val="0070C0"/>
                </a:solidFill>
                <a:effectLst/>
              </a:rPr>
              <a:t>Summary of Results</a:t>
            </a:r>
          </a:p>
          <a:p>
            <a:pPr marL="0" marR="0" lvl="0" indent="0" algn="l" defTabSz="914400" rtl="0" eaLnBrk="0" fontAlgn="base" latinLnBrk="0" hangingPunct="0">
              <a:lnSpc>
                <a:spcPct val="100000"/>
              </a:lnSpc>
              <a:spcBef>
                <a:spcPct val="0"/>
              </a:spcBef>
              <a:spcAft>
                <a:spcPts val="300"/>
              </a:spcAft>
              <a:buClrTx/>
              <a:buSzTx/>
              <a:buFontTx/>
              <a:buNone/>
              <a:tabLst/>
            </a:pPr>
            <a:endParaRPr kumimoji="0" lang="en-US" altLang="en-US" sz="1400" b="1" i="0" u="none" strike="noStrike" cap="none" normalizeH="0" baseline="0" dirty="0">
              <a:ln>
                <a:noFill/>
              </a:ln>
              <a:solidFill>
                <a:srgbClr val="0070C0"/>
              </a:solidFill>
              <a:effectLst/>
            </a:endParaRPr>
          </a:p>
          <a:p>
            <a:pPr marL="0" marR="0" lvl="0"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Model Performance</a:t>
            </a:r>
            <a:r>
              <a:rPr kumimoji="0" lang="en-US" altLang="en-US" sz="14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0" i="0" u="none" strike="noStrike" cap="none" normalizeH="0" baseline="0" dirty="0">
                <a:ln>
                  <a:noFill/>
                </a:ln>
                <a:solidFill>
                  <a:srgbClr val="0070C0"/>
                </a:solidFill>
                <a:effectLst/>
              </a:rPr>
              <a:t>All four machine learning models achieved comparable accuracy scores, approximately </a:t>
            </a:r>
            <a:r>
              <a:rPr kumimoji="0" lang="en-US" altLang="en-US" sz="1400" b="1" i="0" u="none" strike="noStrike" cap="none" normalizeH="0" baseline="0" dirty="0">
                <a:ln>
                  <a:noFill/>
                </a:ln>
                <a:solidFill>
                  <a:srgbClr val="0070C0"/>
                </a:solidFill>
                <a:effectLst/>
              </a:rPr>
              <a:t>83.33%</a:t>
            </a:r>
            <a:r>
              <a:rPr kumimoji="0" lang="en-US" altLang="en-US" sz="1400" b="0" i="0" u="none" strike="noStrike" cap="none" normalizeH="0" baseline="0" dirty="0">
                <a:ln>
                  <a:noFill/>
                </a:ln>
                <a:solidFill>
                  <a:srgbClr val="0070C0"/>
                </a:solidFill>
                <a:effectLst/>
              </a:rPr>
              <a:t>. This result indicates moderate predictive success but also highlights areas for improvement.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Overprediction of Successful Landings</a:t>
            </a:r>
            <a:r>
              <a:rPr kumimoji="0" lang="en-US" altLang="en-US" sz="1400" b="0" i="0" u="none" strike="noStrike" cap="none" normalizeH="0" baseline="0" dirty="0">
                <a:ln>
                  <a:noFill/>
                </a:ln>
                <a:solidFill>
                  <a:srgbClr val="0070C0"/>
                </a:solidFill>
                <a:effectLst/>
              </a:rPr>
              <a:t>: Models displayed a trend toward overpredicting landing success, potentially due to imbalanced data or the limited scope of certain features.</a:t>
            </a:r>
          </a:p>
          <a:p>
            <a:pPr marL="0" marR="0" lvl="0"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Data Quality and Insights</a:t>
            </a:r>
            <a:r>
              <a:rPr kumimoji="0" lang="en-US" altLang="en-US" sz="14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0" i="0" u="none" strike="noStrike" cap="none" normalizeH="0" baseline="0" dirty="0">
                <a:ln>
                  <a:noFill/>
                </a:ln>
                <a:solidFill>
                  <a:srgbClr val="0070C0"/>
                </a:solidFill>
                <a:effectLst/>
              </a:rPr>
              <a:t>The process of filtering and cleaning data, particularly handling null values and converting categorical variables, was crucial for developing viable models. The choice to handle PayloadMass nulls with mean values improved dataset integrity.</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Impact of Data Quantity and Quality</a:t>
            </a:r>
            <a:r>
              <a:rPr kumimoji="0" lang="en-US" altLang="en-US" sz="1400" b="0" i="0" u="none" strike="noStrike" cap="none" normalizeH="0" baseline="0" dirty="0">
                <a:ln>
                  <a:noFill/>
                </a:ln>
                <a:solidFill>
                  <a:srgbClr val="0070C0"/>
                </a:solidFill>
                <a:effectLst/>
              </a:rPr>
              <a:t>: Results suggested that more extensive or diverse data may enhance model accuracy and reduce bias in predictions, particularly in balancing predictions between successful and unsuccessful landings.</a:t>
            </a:r>
          </a:p>
          <a:p>
            <a:pPr marL="0" marR="0" lvl="0"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Business Application</a:t>
            </a:r>
            <a:r>
              <a:rPr kumimoji="0" lang="en-US" altLang="en-US" sz="14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0" i="0" u="none" strike="noStrike" cap="none" normalizeH="0" baseline="0" dirty="0">
                <a:ln>
                  <a:noFill/>
                </a:ln>
                <a:solidFill>
                  <a:srgbClr val="0070C0"/>
                </a:solidFill>
                <a:effectLst/>
              </a:rPr>
              <a:t>The resulting model predictions and accuracy visualizations provide Space Y with a foundational tool to assess and predict Falcon 9 first-stage landings.</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Cost Implications</a:t>
            </a:r>
            <a:r>
              <a:rPr kumimoji="0" lang="en-US" altLang="en-US" sz="1400" b="0" i="0" u="none" strike="noStrike" cap="none" normalizeH="0" baseline="0" dirty="0">
                <a:ln>
                  <a:noFill/>
                </a:ln>
                <a:solidFill>
                  <a:srgbClr val="0070C0"/>
                </a:solidFill>
                <a:effectLst/>
              </a:rPr>
              <a:t>: By understanding the likelihood of a successful landing, Space Y can better estimate launch costs and potentially gain competitive insights against SpaceX.</a:t>
            </a:r>
          </a:p>
          <a:p>
            <a:pPr marL="0" marR="0" lvl="0" indent="0" algn="l" defTabSz="914400" rtl="0" eaLnBrk="0" fontAlgn="base" latinLnBrk="0" hangingPunct="0">
              <a:lnSpc>
                <a:spcPct val="100000"/>
              </a:lnSpc>
              <a:spcBef>
                <a:spcPct val="0"/>
              </a:spcBef>
              <a:spcAft>
                <a:spcPts val="300"/>
              </a:spcAft>
              <a:buClrTx/>
              <a:buSzTx/>
              <a:buFontTx/>
              <a:buNone/>
              <a:tabLst/>
            </a:pPr>
            <a:endParaRPr kumimoji="0" lang="en-US" altLang="en-US" sz="1400" b="0" i="0" u="none" strike="noStrike" cap="none" normalizeH="0" baseline="0" dirty="0">
              <a:ln>
                <a:noFill/>
              </a:ln>
              <a:solidFill>
                <a:srgbClr val="0070C0"/>
              </a:solidFill>
              <a:effectLst/>
            </a:endParaRPr>
          </a:p>
          <a:p>
            <a:pPr marL="0" marR="0" lvl="0" indent="0" algn="l" defTabSz="914400" rtl="0" eaLnBrk="0" fontAlgn="base" latinLnBrk="0" hangingPunct="0">
              <a:lnSpc>
                <a:spcPct val="100000"/>
              </a:lnSpc>
              <a:spcBef>
                <a:spcPct val="0"/>
              </a:spcBef>
              <a:spcAft>
                <a:spcPts val="300"/>
              </a:spcAft>
              <a:buClrTx/>
              <a:buSzTx/>
              <a:buFontTx/>
              <a:buNone/>
              <a:tabLst/>
            </a:pPr>
            <a:r>
              <a:rPr kumimoji="0" lang="en-US" altLang="en-US" sz="1400" b="0" i="0" u="none" strike="noStrike" cap="none" normalizeH="0" baseline="0" dirty="0">
                <a:ln>
                  <a:noFill/>
                </a:ln>
                <a:solidFill>
                  <a:srgbClr val="0070C0"/>
                </a:solidFill>
                <a:effectLst/>
              </a:rPr>
              <a:t>This project sets a framework for continuous improvement in predicting reusable rocket stage landings, aligning closely with the strategic cost-reduction goals in commercial spaceflight.</a:t>
            </a:r>
          </a:p>
        </p:txBody>
      </p:sp>
    </p:spTree>
    <p:extLst>
      <p:ext uri="{BB962C8B-B14F-4D97-AF65-F5344CB8AC3E}">
        <p14:creationId xmlns:p14="http://schemas.microsoft.com/office/powerpoint/2010/main" val="29847205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11421989" cy="4351338"/>
          </a:xfrm>
          <a:prstGeom prst="rect">
            <a:avLst/>
          </a:prstGeom>
        </p:spPr>
        <p:txBody>
          <a:bodyPr lIns="91440" tIns="45720" rIns="91440" bIns="45720" anchor="t"/>
          <a:lstStyle/>
          <a:p>
            <a:pPr marL="0" indent="0" algn="l">
              <a:buNone/>
            </a:pPr>
            <a:r>
              <a:rPr lang="en-US" sz="1800" b="0" i="0" u="none" strike="noStrike" baseline="0" dirty="0">
                <a:latin typeface="Abadi" panose="020B0604020104020204" pitchFamily="34" charset="0"/>
              </a:rPr>
              <a:t>We selected Landing outcomes and the COUNT of landing outcomes from the data and</a:t>
            </a:r>
          </a:p>
          <a:p>
            <a:pPr marL="0" indent="0" algn="l">
              <a:buNone/>
            </a:pPr>
            <a:r>
              <a:rPr lang="en-US" sz="1800" b="0" i="0" u="none" strike="noStrike" baseline="0" dirty="0">
                <a:latin typeface="Abadi" panose="020B0604020104020204" pitchFamily="34" charset="0"/>
              </a:rPr>
              <a:t>used the WHERE clause to filter for landing outcomes BETWEEN 2010-06-04 to 2010-03-20.</a:t>
            </a:r>
          </a:p>
          <a:p>
            <a:pPr marL="0" indent="0" algn="l">
              <a:buNone/>
            </a:pPr>
            <a:r>
              <a:rPr lang="en-US" sz="1800" b="0" i="0" u="none" strike="noStrike" baseline="0" dirty="0">
                <a:latin typeface="Abadi" panose="020B0604020104020204" pitchFamily="34" charset="0"/>
              </a:rPr>
              <a:t>We applied the GROUP BY clause to group the landing outcomes and the ORDER BY clause to  order the grouped landing outcome in descending order.</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8" name="Picture 7">
            <a:extLst>
              <a:ext uri="{FF2B5EF4-FFF2-40B4-BE49-F238E27FC236}">
                <a16:creationId xmlns:a16="http://schemas.microsoft.com/office/drawing/2014/main" id="{7DEC3515-EF68-BD4E-B94E-5A917C365A9E}"/>
              </a:ext>
            </a:extLst>
          </p:cNvPr>
          <p:cNvPicPr>
            <a:picLocks noChangeAspect="1"/>
          </p:cNvPicPr>
          <p:nvPr/>
        </p:nvPicPr>
        <p:blipFill>
          <a:blip r:embed="rId3"/>
          <a:stretch>
            <a:fillRect/>
          </a:stretch>
        </p:blipFill>
        <p:spPr>
          <a:xfrm>
            <a:off x="914431" y="2917370"/>
            <a:ext cx="3485106" cy="394062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56C62F-8994-F79C-AC55-8CEF0BC10C9D}"/>
            </a:ext>
          </a:extLst>
        </p:cNvPr>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E8521C4-3C6D-BFB9-DB24-547D44C1A004}"/>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95A712FB-200F-6A4E-9E21-AADFC899949F}"/>
              </a:ext>
            </a:extLst>
          </p:cNvPr>
          <p:cNvSpPr>
            <a:spLocks noGrp="1"/>
          </p:cNvSpPr>
          <p:nvPr>
            <p:ph idx="4294967295"/>
          </p:nvPr>
        </p:nvSpPr>
        <p:spPr>
          <a:xfrm>
            <a:off x="6850117" y="1439072"/>
            <a:ext cx="4997669" cy="3968500"/>
          </a:xfrm>
          <a:prstGeom prst="rect">
            <a:avLst/>
          </a:prstGeom>
        </p:spPr>
        <p:txBody>
          <a:bodyPr lIns="91440" tIns="45720" rIns="91440" bIns="45720" anchor="t">
            <a:noAutofit/>
          </a:bodyPr>
          <a:lstStyle/>
          <a:p>
            <a:pPr marL="0" indent="0" algn="l">
              <a:buNone/>
            </a:pPr>
            <a:r>
              <a:rPr lang="en-US" sz="1600" b="0" i="0" u="none" strike="noStrike" baseline="0" dirty="0"/>
              <a:t>We can see that all the SpaceX launch sites are located inside the United States.</a:t>
            </a:r>
          </a:p>
          <a:p>
            <a:pPr marL="0" indent="0" algn="l">
              <a:buNone/>
            </a:pPr>
            <a:r>
              <a:rPr lang="en-US" sz="1600" b="0" i="0" u="none" strike="noStrike" baseline="0" dirty="0"/>
              <a:t>The right map shows the two Florida launch </a:t>
            </a:r>
            <a:r>
              <a:rPr lang="en-US" sz="1600" dirty="0"/>
              <a:t>and t</a:t>
            </a:r>
            <a:r>
              <a:rPr lang="en-US" sz="1600" b="0" i="0" u="none" strike="noStrike" baseline="0" dirty="0"/>
              <a:t>he left map shows the California launch site.</a:t>
            </a:r>
          </a:p>
          <a:p>
            <a:pPr marL="0" indent="0" algn="l">
              <a:buNone/>
            </a:pPr>
            <a:r>
              <a:rPr lang="en-US" sz="1600" b="0" i="0" u="none" strike="noStrike" baseline="0" dirty="0"/>
              <a:t>We can </a:t>
            </a:r>
            <a:r>
              <a:rPr lang="en-US" sz="1600" dirty="0"/>
              <a:t>observe that a</a:t>
            </a:r>
            <a:r>
              <a:rPr lang="en-US" sz="1600" b="0" i="0" u="none" strike="noStrike" baseline="0" dirty="0"/>
              <a:t>ll launch sites are near the ocean.</a:t>
            </a:r>
          </a:p>
          <a:p>
            <a:pPr marL="0" indent="0" algn="l">
              <a:buNone/>
            </a:pPr>
            <a:r>
              <a:rPr lang="en-US" sz="1600" b="1" dirty="0">
                <a:solidFill>
                  <a:schemeClr val="accent3">
                    <a:lumMod val="25000"/>
                  </a:schemeClr>
                </a:solidFill>
              </a:rPr>
              <a:t>Findings Summary</a:t>
            </a:r>
          </a:p>
          <a:p>
            <a:pPr>
              <a:buFont typeface="Wingdings" panose="05000000000000000000" pitchFamily="2" charset="2"/>
              <a:buChar char="Ø"/>
            </a:pPr>
            <a:r>
              <a:rPr lang="en-US" sz="1600" b="1" dirty="0">
                <a:solidFill>
                  <a:schemeClr val="accent3">
                    <a:lumMod val="25000"/>
                  </a:schemeClr>
                </a:solidFill>
              </a:rPr>
              <a:t>Equator Proximity:</a:t>
            </a:r>
          </a:p>
          <a:p>
            <a:pPr marL="457200" lvl="1" indent="0">
              <a:buNone/>
            </a:pPr>
            <a:r>
              <a:rPr lang="en-US" sz="1400" dirty="0">
                <a:solidFill>
                  <a:schemeClr val="accent3">
                    <a:lumMod val="25000"/>
                  </a:schemeClr>
                </a:solidFill>
              </a:rPr>
              <a:t>SpaceX launch sites are not close to the Equator but are strategically located in the U.S. for logistical reasons.</a:t>
            </a:r>
          </a:p>
          <a:p>
            <a:pPr>
              <a:buFont typeface="Wingdings" panose="05000000000000000000" pitchFamily="2" charset="2"/>
              <a:buChar char="Ø"/>
            </a:pPr>
            <a:r>
              <a:rPr lang="en-US" sz="1600" b="1" dirty="0">
                <a:solidFill>
                  <a:schemeClr val="accent3">
                    <a:lumMod val="25000"/>
                  </a:schemeClr>
                </a:solidFill>
              </a:rPr>
              <a:t>Coastal Proximity:</a:t>
            </a:r>
          </a:p>
          <a:p>
            <a:pPr marL="457200" lvl="1" indent="0">
              <a:buNone/>
            </a:pPr>
            <a:r>
              <a:rPr lang="en-US" sz="1400" dirty="0">
                <a:solidFill>
                  <a:schemeClr val="accent3">
                    <a:lumMod val="25000"/>
                  </a:schemeClr>
                </a:solidFill>
              </a:rPr>
              <a:t>All SpaceX launch sites are in very close proximity to the coast, ensuring safety and facilitating efficient launch trajectories.</a:t>
            </a:r>
          </a:p>
        </p:txBody>
      </p:sp>
      <p:sp>
        <p:nvSpPr>
          <p:cNvPr id="8" name="Title 1">
            <a:extLst>
              <a:ext uri="{FF2B5EF4-FFF2-40B4-BE49-F238E27FC236}">
                <a16:creationId xmlns:a16="http://schemas.microsoft.com/office/drawing/2014/main" id="{2A557962-26E8-62E6-E728-8B5581B0C16A}"/>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200" b="0" i="0" u="none" strike="noStrike" baseline="0" dirty="0">
                <a:solidFill>
                  <a:srgbClr val="0B49CC"/>
                </a:solidFill>
                <a:latin typeface="Abadi" panose="020B0604020104020204" pitchFamily="34" charset="0"/>
              </a:rPr>
              <a:t>Location of all the Launch Sites</a:t>
            </a:r>
            <a:endParaRPr lang="en-US" sz="6000" dirty="0">
              <a:solidFill>
                <a:srgbClr val="0B49CB"/>
              </a:solidFill>
              <a:latin typeface="Abadi"/>
            </a:endParaRPr>
          </a:p>
        </p:txBody>
      </p:sp>
      <p:pic>
        <p:nvPicPr>
          <p:cNvPr id="4" name="Picture 3">
            <a:extLst>
              <a:ext uri="{FF2B5EF4-FFF2-40B4-BE49-F238E27FC236}">
                <a16:creationId xmlns:a16="http://schemas.microsoft.com/office/drawing/2014/main" id="{51C53316-E5EF-BC50-A7DF-3C83B2E1ABE9}"/>
              </a:ext>
            </a:extLst>
          </p:cNvPr>
          <p:cNvPicPr>
            <a:picLocks noChangeAspect="1"/>
          </p:cNvPicPr>
          <p:nvPr/>
        </p:nvPicPr>
        <p:blipFill>
          <a:blip r:embed="rId2"/>
          <a:stretch>
            <a:fillRect/>
          </a:stretch>
        </p:blipFill>
        <p:spPr>
          <a:xfrm>
            <a:off x="770011" y="1418599"/>
            <a:ext cx="5473134" cy="2794265"/>
          </a:xfrm>
          <a:prstGeom prst="rect">
            <a:avLst/>
          </a:prstGeom>
        </p:spPr>
      </p:pic>
      <p:pic>
        <p:nvPicPr>
          <p:cNvPr id="6" name="Picture 5">
            <a:extLst>
              <a:ext uri="{FF2B5EF4-FFF2-40B4-BE49-F238E27FC236}">
                <a16:creationId xmlns:a16="http://schemas.microsoft.com/office/drawing/2014/main" id="{36C008C0-E7E0-DB34-0F81-AF7158556D39}"/>
              </a:ext>
            </a:extLst>
          </p:cNvPr>
          <p:cNvPicPr>
            <a:picLocks noChangeAspect="1"/>
          </p:cNvPicPr>
          <p:nvPr/>
        </p:nvPicPr>
        <p:blipFill>
          <a:blip r:embed="rId3"/>
          <a:stretch>
            <a:fillRect/>
          </a:stretch>
        </p:blipFill>
        <p:spPr>
          <a:xfrm>
            <a:off x="3561627" y="3896295"/>
            <a:ext cx="3140098" cy="2861441"/>
          </a:xfrm>
          <a:prstGeom prst="rect">
            <a:avLst/>
          </a:prstGeom>
          <a:ln w="38100">
            <a:solidFill>
              <a:srgbClr val="FF0000"/>
            </a:solidFill>
          </a:ln>
        </p:spPr>
      </p:pic>
      <p:pic>
        <p:nvPicPr>
          <p:cNvPr id="11" name="Picture 10">
            <a:extLst>
              <a:ext uri="{FF2B5EF4-FFF2-40B4-BE49-F238E27FC236}">
                <a16:creationId xmlns:a16="http://schemas.microsoft.com/office/drawing/2014/main" id="{E8DAC616-9E54-60AE-F918-994144316500}"/>
              </a:ext>
            </a:extLst>
          </p:cNvPr>
          <p:cNvPicPr>
            <a:picLocks noChangeAspect="1"/>
          </p:cNvPicPr>
          <p:nvPr/>
        </p:nvPicPr>
        <p:blipFill>
          <a:blip r:embed="rId4"/>
          <a:stretch>
            <a:fillRect/>
          </a:stretch>
        </p:blipFill>
        <p:spPr>
          <a:xfrm>
            <a:off x="311431" y="3896295"/>
            <a:ext cx="3130358" cy="2861441"/>
          </a:xfrm>
          <a:prstGeom prst="rect">
            <a:avLst/>
          </a:prstGeom>
          <a:ln w="38100">
            <a:solidFill>
              <a:srgbClr val="FF0000"/>
            </a:solidFill>
          </a:ln>
        </p:spPr>
      </p:pic>
      <p:sp>
        <p:nvSpPr>
          <p:cNvPr id="12" name="Rectangle 11">
            <a:extLst>
              <a:ext uri="{FF2B5EF4-FFF2-40B4-BE49-F238E27FC236}">
                <a16:creationId xmlns:a16="http://schemas.microsoft.com/office/drawing/2014/main" id="{642326FE-2B2A-D84E-5154-CAE325A37AFA}"/>
              </a:ext>
            </a:extLst>
          </p:cNvPr>
          <p:cNvSpPr/>
          <p:nvPr/>
        </p:nvSpPr>
        <p:spPr>
          <a:xfrm>
            <a:off x="1056290" y="2522483"/>
            <a:ext cx="772510" cy="69368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1FBA5C6-7F3A-DA2F-7F93-25979289672D}"/>
              </a:ext>
            </a:extLst>
          </p:cNvPr>
          <p:cNvSpPr/>
          <p:nvPr/>
        </p:nvSpPr>
        <p:spPr>
          <a:xfrm>
            <a:off x="5131676" y="3186846"/>
            <a:ext cx="772510" cy="69368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1002128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478784"/>
            <a:ext cx="5756913" cy="964871"/>
          </a:xfrm>
          <a:prstGeom prst="rect">
            <a:avLst/>
          </a:prstGeom>
        </p:spPr>
        <p:txBody>
          <a:bodyPr lIns="91440" tIns="45720" rIns="91440" bIns="45720" anchor="t">
            <a:noAutofit/>
          </a:bodyPr>
          <a:lstStyle/>
          <a:p>
            <a:pPr marL="0" indent="0">
              <a:lnSpc>
                <a:spcPts val="2305"/>
              </a:lnSpc>
              <a:spcBef>
                <a:spcPts val="100"/>
              </a:spcBef>
              <a:buNone/>
            </a:pPr>
            <a:r>
              <a:rPr lang="en-US" sz="1800" spc="-25" dirty="0">
                <a:solidFill>
                  <a:srgbClr val="404040"/>
                </a:solidFill>
                <a:latin typeface="Carlito"/>
                <a:cs typeface="Carlito"/>
              </a:rPr>
              <a:t>Clusters </a:t>
            </a:r>
            <a:r>
              <a:rPr lang="en-US" sz="1800" spc="-5" dirty="0">
                <a:solidFill>
                  <a:srgbClr val="404040"/>
                </a:solidFill>
                <a:latin typeface="Carlito"/>
                <a:cs typeface="Carlito"/>
              </a:rPr>
              <a:t>on </a:t>
            </a:r>
            <a:r>
              <a:rPr lang="en-US" sz="1800" spc="-15" dirty="0">
                <a:solidFill>
                  <a:srgbClr val="404040"/>
                </a:solidFill>
                <a:latin typeface="Carlito"/>
                <a:cs typeface="Carlito"/>
              </a:rPr>
              <a:t>Folium </a:t>
            </a:r>
            <a:r>
              <a:rPr lang="en-US" sz="1800" dirty="0">
                <a:solidFill>
                  <a:srgbClr val="404040"/>
                </a:solidFill>
                <a:latin typeface="Carlito"/>
                <a:cs typeface="Carlito"/>
              </a:rPr>
              <a:t>map </a:t>
            </a:r>
            <a:r>
              <a:rPr lang="en-US" sz="1800" spc="-5" dirty="0">
                <a:solidFill>
                  <a:srgbClr val="404040"/>
                </a:solidFill>
                <a:latin typeface="Carlito"/>
                <a:cs typeface="Carlito"/>
              </a:rPr>
              <a:t>can </a:t>
            </a:r>
            <a:r>
              <a:rPr lang="en-US" sz="1800" dirty="0">
                <a:solidFill>
                  <a:srgbClr val="404040"/>
                </a:solidFill>
                <a:latin typeface="Carlito"/>
                <a:cs typeface="Carlito"/>
              </a:rPr>
              <a:t>be </a:t>
            </a:r>
            <a:r>
              <a:rPr lang="en-US" sz="1800" spc="-20" dirty="0">
                <a:solidFill>
                  <a:srgbClr val="404040"/>
                </a:solidFill>
                <a:latin typeface="Carlito"/>
                <a:cs typeface="Carlito"/>
              </a:rPr>
              <a:t>clicked </a:t>
            </a:r>
            <a:r>
              <a:rPr lang="en-US" sz="1800" spc="-5" dirty="0">
                <a:solidFill>
                  <a:srgbClr val="404040"/>
                </a:solidFill>
                <a:latin typeface="Carlito"/>
                <a:cs typeface="Carlito"/>
              </a:rPr>
              <a:t>on </a:t>
            </a:r>
            <a:r>
              <a:rPr lang="en-US" sz="1800" spc="-20" dirty="0">
                <a:solidFill>
                  <a:srgbClr val="404040"/>
                </a:solidFill>
                <a:latin typeface="Carlito"/>
                <a:cs typeface="Carlito"/>
              </a:rPr>
              <a:t>to display : </a:t>
            </a:r>
            <a:endParaRPr lang="en-US" sz="1800" dirty="0">
              <a:solidFill>
                <a:srgbClr val="404040"/>
              </a:solidFill>
              <a:latin typeface="Carlito"/>
              <a:cs typeface="Carlito"/>
            </a:endParaRPr>
          </a:p>
          <a:p>
            <a:pPr>
              <a:lnSpc>
                <a:spcPts val="2305"/>
              </a:lnSpc>
              <a:spcBef>
                <a:spcPts val="100"/>
              </a:spcBef>
              <a:buFont typeface="Wingdings" panose="05000000000000000000" pitchFamily="2" charset="2"/>
              <a:buChar char="Ø"/>
            </a:pPr>
            <a:r>
              <a:rPr lang="en-US" sz="1800" spc="-5" dirty="0">
                <a:solidFill>
                  <a:srgbClr val="404040"/>
                </a:solidFill>
                <a:latin typeface="Carlito"/>
                <a:cs typeface="Carlito"/>
              </a:rPr>
              <a:t>successful </a:t>
            </a:r>
            <a:r>
              <a:rPr lang="en-US" sz="1800" dirty="0">
                <a:solidFill>
                  <a:srgbClr val="404040"/>
                </a:solidFill>
                <a:latin typeface="Carlito"/>
                <a:cs typeface="Carlito"/>
              </a:rPr>
              <a:t>landing </a:t>
            </a:r>
            <a:r>
              <a:rPr lang="en-US" sz="1800" spc="-5" dirty="0">
                <a:solidFill>
                  <a:srgbClr val="404040"/>
                </a:solidFill>
                <a:latin typeface="Carlito"/>
                <a:cs typeface="Carlito"/>
              </a:rPr>
              <a:t>(green icon)</a:t>
            </a:r>
          </a:p>
          <a:p>
            <a:pPr>
              <a:lnSpc>
                <a:spcPts val="2305"/>
              </a:lnSpc>
              <a:spcBef>
                <a:spcPts val="100"/>
              </a:spcBef>
              <a:buFont typeface="Wingdings" panose="05000000000000000000" pitchFamily="2" charset="2"/>
              <a:buChar char="Ø"/>
            </a:pPr>
            <a:r>
              <a:rPr lang="en-US" sz="1800" spc="-20" dirty="0">
                <a:solidFill>
                  <a:srgbClr val="404040"/>
                </a:solidFill>
                <a:latin typeface="Carlito"/>
                <a:cs typeface="Carlito"/>
              </a:rPr>
              <a:t>failed </a:t>
            </a:r>
            <a:r>
              <a:rPr lang="en-US" sz="1800" spc="-5" dirty="0">
                <a:solidFill>
                  <a:srgbClr val="404040"/>
                </a:solidFill>
                <a:latin typeface="Carlito"/>
                <a:cs typeface="Carlito"/>
              </a:rPr>
              <a:t>landing </a:t>
            </a:r>
            <a:r>
              <a:rPr lang="en-US" sz="1800" spc="-15" dirty="0">
                <a:solidFill>
                  <a:srgbClr val="404040"/>
                </a:solidFill>
                <a:latin typeface="Carlito"/>
                <a:cs typeface="Carlito"/>
              </a:rPr>
              <a:t>(red </a:t>
            </a:r>
            <a:r>
              <a:rPr lang="en-US" sz="1800" spc="-5" dirty="0">
                <a:solidFill>
                  <a:srgbClr val="404040"/>
                </a:solidFill>
                <a:latin typeface="Carlito"/>
                <a:cs typeface="Carlito"/>
              </a:rPr>
              <a:t>icon).</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Color-Coded Launch Markers	</a:t>
            </a:r>
          </a:p>
        </p:txBody>
      </p:sp>
      <p:pic>
        <p:nvPicPr>
          <p:cNvPr id="8" name="Picture 7">
            <a:extLst>
              <a:ext uri="{FF2B5EF4-FFF2-40B4-BE49-F238E27FC236}">
                <a16:creationId xmlns:a16="http://schemas.microsoft.com/office/drawing/2014/main" id="{62FB7CF0-7750-A95D-59DE-77EE4ADBE41B}"/>
              </a:ext>
            </a:extLst>
          </p:cNvPr>
          <p:cNvPicPr>
            <a:picLocks noChangeAspect="1"/>
          </p:cNvPicPr>
          <p:nvPr/>
        </p:nvPicPr>
        <p:blipFill>
          <a:blip r:embed="rId3"/>
          <a:stretch>
            <a:fillRect/>
          </a:stretch>
        </p:blipFill>
        <p:spPr>
          <a:xfrm>
            <a:off x="734028" y="2592084"/>
            <a:ext cx="4091304" cy="3835127"/>
          </a:xfrm>
          <a:prstGeom prst="rect">
            <a:avLst/>
          </a:prstGeom>
        </p:spPr>
      </p:pic>
      <p:sp>
        <p:nvSpPr>
          <p:cNvPr id="10" name="TextBox 9">
            <a:extLst>
              <a:ext uri="{FF2B5EF4-FFF2-40B4-BE49-F238E27FC236}">
                <a16:creationId xmlns:a16="http://schemas.microsoft.com/office/drawing/2014/main" id="{3349669B-F23E-B14B-F81D-72E7E639BE9F}"/>
              </a:ext>
            </a:extLst>
          </p:cNvPr>
          <p:cNvSpPr txBox="1"/>
          <p:nvPr/>
        </p:nvSpPr>
        <p:spPr>
          <a:xfrm>
            <a:off x="672738" y="6454771"/>
            <a:ext cx="6097314" cy="374461"/>
          </a:xfrm>
          <a:prstGeom prst="rect">
            <a:avLst/>
          </a:prstGeom>
          <a:noFill/>
        </p:spPr>
        <p:txBody>
          <a:bodyPr wrap="square">
            <a:spAutoFit/>
          </a:bodyPr>
          <a:lstStyle/>
          <a:p>
            <a:pPr marL="0" indent="0">
              <a:lnSpc>
                <a:spcPts val="2305"/>
              </a:lnSpc>
              <a:spcBef>
                <a:spcPts val="100"/>
              </a:spcBef>
              <a:buNone/>
            </a:pPr>
            <a:r>
              <a:rPr lang="en-US" sz="1600" spc="-40" dirty="0">
                <a:solidFill>
                  <a:srgbClr val="404040"/>
                </a:solidFill>
                <a:latin typeface="Carlito"/>
                <a:cs typeface="Carlito"/>
              </a:rPr>
              <a:t>VAFB </a:t>
            </a:r>
            <a:r>
              <a:rPr lang="en-US" sz="1600" spc="-5" dirty="0">
                <a:solidFill>
                  <a:srgbClr val="404040"/>
                </a:solidFill>
                <a:latin typeface="Carlito"/>
                <a:cs typeface="Carlito"/>
              </a:rPr>
              <a:t>SLC-4E </a:t>
            </a:r>
            <a:r>
              <a:rPr lang="en-US" sz="1600" spc="-20" dirty="0">
                <a:solidFill>
                  <a:srgbClr val="404040"/>
                </a:solidFill>
                <a:latin typeface="Carlito"/>
                <a:cs typeface="Carlito"/>
              </a:rPr>
              <a:t>shows </a:t>
            </a:r>
            <a:r>
              <a:rPr lang="en-US" sz="1600" dirty="0">
                <a:solidFill>
                  <a:srgbClr val="404040"/>
                </a:solidFill>
                <a:latin typeface="Carlito"/>
                <a:cs typeface="Carlito"/>
              </a:rPr>
              <a:t>4 </a:t>
            </a:r>
            <a:r>
              <a:rPr lang="en-US" sz="1600" spc="-5" dirty="0">
                <a:solidFill>
                  <a:srgbClr val="404040"/>
                </a:solidFill>
                <a:latin typeface="Carlito"/>
                <a:cs typeface="Carlito"/>
              </a:rPr>
              <a:t>successful landings </a:t>
            </a:r>
            <a:r>
              <a:rPr lang="en-US" sz="1600" dirty="0">
                <a:solidFill>
                  <a:srgbClr val="404040"/>
                </a:solidFill>
                <a:latin typeface="Carlito"/>
                <a:cs typeface="Carlito"/>
              </a:rPr>
              <a:t>and 6 </a:t>
            </a:r>
            <a:r>
              <a:rPr lang="en-US" sz="1400" spc="-20" dirty="0">
                <a:solidFill>
                  <a:srgbClr val="404040"/>
                </a:solidFill>
                <a:latin typeface="Carlito"/>
                <a:cs typeface="Carlito"/>
              </a:rPr>
              <a:t>failed</a:t>
            </a:r>
            <a:r>
              <a:rPr lang="en-US" sz="1600" spc="-65" dirty="0">
                <a:solidFill>
                  <a:srgbClr val="404040"/>
                </a:solidFill>
                <a:latin typeface="Carlito"/>
                <a:cs typeface="Carlito"/>
              </a:rPr>
              <a:t> </a:t>
            </a:r>
            <a:r>
              <a:rPr lang="en-US" sz="1600" spc="-5" dirty="0">
                <a:solidFill>
                  <a:srgbClr val="404040"/>
                </a:solidFill>
                <a:latin typeface="Carlito"/>
                <a:cs typeface="Carlito"/>
              </a:rPr>
              <a:t>landings.</a:t>
            </a:r>
            <a:endParaRPr lang="en-US" sz="1600" dirty="0">
              <a:latin typeface="Carlito"/>
              <a:cs typeface="Carlito"/>
            </a:endParaRPr>
          </a:p>
        </p:txBody>
      </p:sp>
      <p:pic>
        <p:nvPicPr>
          <p:cNvPr id="12" name="Picture 11">
            <a:extLst>
              <a:ext uri="{FF2B5EF4-FFF2-40B4-BE49-F238E27FC236}">
                <a16:creationId xmlns:a16="http://schemas.microsoft.com/office/drawing/2014/main" id="{AF680245-FD04-4729-AE80-6D7270838873}"/>
              </a:ext>
            </a:extLst>
          </p:cNvPr>
          <p:cNvPicPr>
            <a:picLocks noChangeAspect="1"/>
          </p:cNvPicPr>
          <p:nvPr/>
        </p:nvPicPr>
        <p:blipFill>
          <a:blip r:embed="rId4"/>
          <a:stretch>
            <a:fillRect/>
          </a:stretch>
        </p:blipFill>
        <p:spPr>
          <a:xfrm>
            <a:off x="6624801" y="1637094"/>
            <a:ext cx="4190344" cy="4791568"/>
          </a:xfrm>
          <a:prstGeom prst="rect">
            <a:avLst/>
          </a:prstGeom>
        </p:spPr>
      </p:pic>
      <p:sp>
        <p:nvSpPr>
          <p:cNvPr id="13" name="TextBox 12">
            <a:extLst>
              <a:ext uri="{FF2B5EF4-FFF2-40B4-BE49-F238E27FC236}">
                <a16:creationId xmlns:a16="http://schemas.microsoft.com/office/drawing/2014/main" id="{342AD34D-5697-11C9-4A71-9FF41BA885FA}"/>
              </a:ext>
            </a:extLst>
          </p:cNvPr>
          <p:cNvSpPr txBox="1"/>
          <p:nvPr/>
        </p:nvSpPr>
        <p:spPr>
          <a:xfrm>
            <a:off x="6526924" y="6463802"/>
            <a:ext cx="5320171" cy="374461"/>
          </a:xfrm>
          <a:prstGeom prst="rect">
            <a:avLst/>
          </a:prstGeom>
          <a:noFill/>
        </p:spPr>
        <p:txBody>
          <a:bodyPr wrap="square">
            <a:spAutoFit/>
          </a:bodyPr>
          <a:lstStyle/>
          <a:p>
            <a:pPr marL="0" indent="0">
              <a:lnSpc>
                <a:spcPts val="2305"/>
              </a:lnSpc>
              <a:spcBef>
                <a:spcPts val="100"/>
              </a:spcBef>
              <a:buNone/>
            </a:pPr>
            <a:r>
              <a:rPr lang="en-US" sz="1600" spc="-40" dirty="0">
                <a:solidFill>
                  <a:srgbClr val="404040"/>
                </a:solidFill>
                <a:latin typeface="Carlito"/>
                <a:cs typeface="Carlito"/>
              </a:rPr>
              <a:t>CCAFS LC-40 </a:t>
            </a:r>
            <a:r>
              <a:rPr lang="en-US" sz="1600" spc="-20" dirty="0">
                <a:solidFill>
                  <a:srgbClr val="404040"/>
                </a:solidFill>
                <a:latin typeface="Carlito"/>
                <a:cs typeface="Carlito"/>
              </a:rPr>
              <a:t>shows </a:t>
            </a:r>
            <a:r>
              <a:rPr lang="en-US" sz="1600" dirty="0">
                <a:solidFill>
                  <a:srgbClr val="404040"/>
                </a:solidFill>
                <a:latin typeface="Carlito"/>
                <a:cs typeface="Carlito"/>
              </a:rPr>
              <a:t>7 </a:t>
            </a:r>
            <a:r>
              <a:rPr lang="en-US" sz="1600" spc="-5" dirty="0">
                <a:solidFill>
                  <a:srgbClr val="404040"/>
                </a:solidFill>
                <a:latin typeface="Carlito"/>
                <a:cs typeface="Carlito"/>
              </a:rPr>
              <a:t>successful landings </a:t>
            </a:r>
            <a:r>
              <a:rPr lang="en-US" sz="1600" dirty="0">
                <a:solidFill>
                  <a:srgbClr val="404040"/>
                </a:solidFill>
                <a:latin typeface="Carlito"/>
                <a:cs typeface="Carlito"/>
              </a:rPr>
              <a:t>and 19 </a:t>
            </a:r>
            <a:r>
              <a:rPr lang="en-US" sz="1400" spc="-20" dirty="0">
                <a:solidFill>
                  <a:srgbClr val="404040"/>
                </a:solidFill>
                <a:latin typeface="Carlito"/>
                <a:cs typeface="Carlito"/>
              </a:rPr>
              <a:t>failed</a:t>
            </a:r>
            <a:r>
              <a:rPr lang="en-US" sz="1600" spc="-65" dirty="0">
                <a:solidFill>
                  <a:srgbClr val="404040"/>
                </a:solidFill>
                <a:latin typeface="Carlito"/>
                <a:cs typeface="Carlito"/>
              </a:rPr>
              <a:t> </a:t>
            </a:r>
            <a:r>
              <a:rPr lang="en-US" sz="1600" spc="-5" dirty="0">
                <a:solidFill>
                  <a:srgbClr val="404040"/>
                </a:solidFill>
                <a:latin typeface="Carlito"/>
                <a:cs typeface="Carlito"/>
              </a:rPr>
              <a:t>landings.</a:t>
            </a:r>
            <a:endParaRPr lang="en-US" sz="1600" dirty="0">
              <a:latin typeface="Carlito"/>
              <a:cs typeface="Carlito"/>
            </a:endParaRPr>
          </a:p>
        </p:txBody>
      </p:sp>
    </p:spTree>
    <p:extLst>
      <p:ext uri="{BB962C8B-B14F-4D97-AF65-F5344CB8AC3E}">
        <p14:creationId xmlns:p14="http://schemas.microsoft.com/office/powerpoint/2010/main" val="98167177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332187"/>
            <a:ext cx="11421990" cy="2349061"/>
          </a:xfrm>
          <a:prstGeom prst="rect">
            <a:avLst/>
          </a:prstGeom>
        </p:spPr>
        <p:txBody>
          <a:bodyPr lIns="91440" tIns="45720" rIns="91440" bIns="45720" anchor="t">
            <a:normAutofit/>
          </a:bodyPr>
          <a:lstStyle/>
          <a:p>
            <a:pPr marL="0" indent="0">
              <a:lnSpc>
                <a:spcPct val="120000"/>
              </a:lnSpc>
              <a:spcBef>
                <a:spcPts val="0"/>
              </a:spcBef>
              <a:buNone/>
            </a:pPr>
            <a:r>
              <a:rPr lang="en-US" sz="2000" dirty="0">
                <a:solidFill>
                  <a:schemeClr val="accent3">
                    <a:lumMod val="25000"/>
                  </a:schemeClr>
                </a:solidFill>
                <a:latin typeface="Calibri (Body)"/>
              </a:rPr>
              <a:t>For the launch site CCAFS SLC-40 with coordinates Lat = 28.56 and Long =-80.57 we have these distances </a:t>
            </a:r>
          </a:p>
          <a:p>
            <a:pPr marL="0" indent="0">
              <a:lnSpc>
                <a:spcPct val="120000"/>
              </a:lnSpc>
              <a:spcBef>
                <a:spcPts val="0"/>
              </a:spcBef>
              <a:buNone/>
            </a:pPr>
            <a:r>
              <a:rPr lang="en-US" sz="2000" b="1" dirty="0">
                <a:solidFill>
                  <a:schemeClr val="accent3">
                    <a:lumMod val="25000"/>
                  </a:schemeClr>
                </a:solidFill>
                <a:latin typeface="Calibri (Body)"/>
              </a:rPr>
              <a:t>To the coastline = 0.86  km; To the highway = 0.58  km; To the railroad = 1.29  km; </a:t>
            </a:r>
            <a:r>
              <a:rPr lang="en-US" sz="2000" b="1" dirty="0">
                <a:solidFill>
                  <a:srgbClr val="FF0000"/>
                </a:solidFill>
                <a:latin typeface="Calibri (Body)"/>
              </a:rPr>
              <a:t>To the city = 17.96  km</a:t>
            </a:r>
          </a:p>
          <a:p>
            <a:pPr marL="0" indent="0">
              <a:lnSpc>
                <a:spcPct val="120000"/>
              </a:lnSpc>
              <a:spcBef>
                <a:spcPts val="0"/>
              </a:spcBef>
              <a:buNone/>
            </a:pPr>
            <a:endParaRPr lang="en-US" sz="2000" b="1" dirty="0">
              <a:solidFill>
                <a:schemeClr val="accent3">
                  <a:lumMod val="25000"/>
                </a:schemeClr>
              </a:solidFill>
              <a:latin typeface="Calibri (Body)"/>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Key Location Proximities for CCAFS SLC-40</a:t>
            </a:r>
          </a:p>
        </p:txBody>
      </p:sp>
      <p:pic>
        <p:nvPicPr>
          <p:cNvPr id="11" name="Picture 10">
            <a:extLst>
              <a:ext uri="{FF2B5EF4-FFF2-40B4-BE49-F238E27FC236}">
                <a16:creationId xmlns:a16="http://schemas.microsoft.com/office/drawing/2014/main" id="{154EDAD4-FB55-C0BB-2797-92069D91B906}"/>
              </a:ext>
            </a:extLst>
          </p:cNvPr>
          <p:cNvPicPr>
            <a:picLocks noChangeAspect="1"/>
          </p:cNvPicPr>
          <p:nvPr/>
        </p:nvPicPr>
        <p:blipFill>
          <a:blip r:embed="rId3"/>
          <a:stretch>
            <a:fillRect/>
          </a:stretch>
        </p:blipFill>
        <p:spPr>
          <a:xfrm>
            <a:off x="770011" y="2675621"/>
            <a:ext cx="5181444" cy="3223054"/>
          </a:xfrm>
          <a:prstGeom prst="rect">
            <a:avLst/>
          </a:prstGeom>
        </p:spPr>
      </p:pic>
      <p:pic>
        <p:nvPicPr>
          <p:cNvPr id="13" name="Picture 12">
            <a:extLst>
              <a:ext uri="{FF2B5EF4-FFF2-40B4-BE49-F238E27FC236}">
                <a16:creationId xmlns:a16="http://schemas.microsoft.com/office/drawing/2014/main" id="{61BBEE24-A4D3-7739-3F2A-2A2BC5FDF980}"/>
              </a:ext>
            </a:extLst>
          </p:cNvPr>
          <p:cNvPicPr>
            <a:picLocks noChangeAspect="1"/>
          </p:cNvPicPr>
          <p:nvPr/>
        </p:nvPicPr>
        <p:blipFill>
          <a:blip r:embed="rId4"/>
          <a:stretch>
            <a:fillRect/>
          </a:stretch>
        </p:blipFill>
        <p:spPr>
          <a:xfrm>
            <a:off x="9847714" y="2542772"/>
            <a:ext cx="1917440" cy="3488751"/>
          </a:xfrm>
          <a:prstGeom prst="rect">
            <a:avLst/>
          </a:prstGeom>
        </p:spPr>
      </p:pic>
      <p:sp>
        <p:nvSpPr>
          <p:cNvPr id="9" name="TextBox 8">
            <a:extLst>
              <a:ext uri="{FF2B5EF4-FFF2-40B4-BE49-F238E27FC236}">
                <a16:creationId xmlns:a16="http://schemas.microsoft.com/office/drawing/2014/main" id="{24AC1325-379C-1B23-8F66-4CB9DD9AA1F3}"/>
              </a:ext>
            </a:extLst>
          </p:cNvPr>
          <p:cNvSpPr txBox="1"/>
          <p:nvPr/>
        </p:nvSpPr>
        <p:spPr>
          <a:xfrm>
            <a:off x="770011" y="2170743"/>
            <a:ext cx="11507714" cy="400110"/>
          </a:xfrm>
          <a:prstGeom prst="rect">
            <a:avLst/>
          </a:prstGeom>
          <a:noFill/>
        </p:spPr>
        <p:txBody>
          <a:bodyPr wrap="square">
            <a:spAutoFit/>
          </a:bodyPr>
          <a:lstStyle/>
          <a:p>
            <a:pPr marL="0" indent="0">
              <a:lnSpc>
                <a:spcPct val="100000"/>
              </a:lnSpc>
              <a:spcBef>
                <a:spcPts val="1400"/>
              </a:spcBef>
              <a:buNone/>
            </a:pPr>
            <a:r>
              <a:rPr lang="en-US" sz="2000" spc="-5" dirty="0">
                <a:solidFill>
                  <a:srgbClr val="404040"/>
                </a:solidFill>
                <a:latin typeface="Calibri (Body)"/>
                <a:cs typeface="Carlito"/>
              </a:rPr>
              <a:t>Launch </a:t>
            </a:r>
            <a:r>
              <a:rPr lang="en-US" sz="2000" spc="-15" dirty="0">
                <a:solidFill>
                  <a:srgbClr val="404040"/>
                </a:solidFill>
                <a:latin typeface="Calibri (Body)"/>
                <a:cs typeface="Carlito"/>
              </a:rPr>
              <a:t>sites are </a:t>
            </a:r>
            <a:r>
              <a:rPr lang="en-US" sz="2000" dirty="0">
                <a:solidFill>
                  <a:srgbClr val="404040"/>
                </a:solidFill>
                <a:latin typeface="Calibri (Body)"/>
                <a:cs typeface="Carlito"/>
              </a:rPr>
              <a:t>close </a:t>
            </a:r>
            <a:r>
              <a:rPr lang="en-US" sz="2000" spc="-20" dirty="0">
                <a:solidFill>
                  <a:srgbClr val="404040"/>
                </a:solidFill>
                <a:latin typeface="Calibri (Body)"/>
                <a:cs typeface="Carlito"/>
              </a:rPr>
              <a:t>to </a:t>
            </a:r>
            <a:r>
              <a:rPr lang="en-US" sz="2000" spc="-25" dirty="0">
                <a:solidFill>
                  <a:srgbClr val="404040"/>
                </a:solidFill>
                <a:latin typeface="Calibri (Body)"/>
                <a:cs typeface="Carlito"/>
              </a:rPr>
              <a:t>highways </a:t>
            </a:r>
            <a:r>
              <a:rPr lang="en-US" sz="2000" spc="-30" dirty="0">
                <a:solidFill>
                  <a:srgbClr val="404040"/>
                </a:solidFill>
                <a:latin typeface="Calibri (Body)"/>
                <a:cs typeface="Carlito"/>
              </a:rPr>
              <a:t>for </a:t>
            </a:r>
            <a:r>
              <a:rPr lang="en-US" sz="2000" spc="-5" dirty="0">
                <a:solidFill>
                  <a:srgbClr val="404040"/>
                </a:solidFill>
                <a:latin typeface="Calibri (Body)"/>
                <a:cs typeface="Carlito"/>
              </a:rPr>
              <a:t>human </a:t>
            </a:r>
            <a:r>
              <a:rPr lang="en-US" sz="2000" dirty="0">
                <a:solidFill>
                  <a:srgbClr val="404040"/>
                </a:solidFill>
                <a:latin typeface="Calibri (Body)"/>
                <a:cs typeface="Carlito"/>
              </a:rPr>
              <a:t>and </a:t>
            </a:r>
            <a:r>
              <a:rPr lang="en-US" sz="2000" spc="-10" dirty="0">
                <a:solidFill>
                  <a:srgbClr val="404040"/>
                </a:solidFill>
                <a:latin typeface="Calibri (Body)"/>
                <a:cs typeface="Carlito"/>
              </a:rPr>
              <a:t>supply transport.</a:t>
            </a:r>
          </a:p>
        </p:txBody>
      </p:sp>
      <p:sp>
        <p:nvSpPr>
          <p:cNvPr id="14" name="TextBox 13">
            <a:extLst>
              <a:ext uri="{FF2B5EF4-FFF2-40B4-BE49-F238E27FC236}">
                <a16:creationId xmlns:a16="http://schemas.microsoft.com/office/drawing/2014/main" id="{CDA55488-196A-8D70-2277-39C8448AC119}"/>
              </a:ext>
            </a:extLst>
          </p:cNvPr>
          <p:cNvSpPr txBox="1"/>
          <p:nvPr/>
        </p:nvSpPr>
        <p:spPr>
          <a:xfrm>
            <a:off x="6190113" y="3042188"/>
            <a:ext cx="3657600" cy="1938992"/>
          </a:xfrm>
          <a:prstGeom prst="rect">
            <a:avLst/>
          </a:prstGeom>
          <a:noFill/>
        </p:spPr>
        <p:txBody>
          <a:bodyPr wrap="square">
            <a:spAutoFit/>
          </a:bodyPr>
          <a:lstStyle/>
          <a:p>
            <a:pPr marL="0" indent="0">
              <a:lnSpc>
                <a:spcPct val="100000"/>
              </a:lnSpc>
              <a:spcBef>
                <a:spcPts val="1400"/>
              </a:spcBef>
              <a:buNone/>
            </a:pPr>
            <a:r>
              <a:rPr lang="en-US" sz="2000" spc="-10" dirty="0">
                <a:solidFill>
                  <a:srgbClr val="404040"/>
                </a:solidFill>
                <a:latin typeface="Calibri (Body)"/>
                <a:cs typeface="Carlito"/>
              </a:rPr>
              <a:t>Launch </a:t>
            </a:r>
            <a:r>
              <a:rPr lang="en-US" sz="2000" spc="-15" dirty="0">
                <a:solidFill>
                  <a:srgbClr val="404040"/>
                </a:solidFill>
                <a:latin typeface="Calibri (Body)"/>
                <a:cs typeface="Carlito"/>
              </a:rPr>
              <a:t>sites  </a:t>
            </a:r>
            <a:r>
              <a:rPr lang="en-US" sz="2000" spc="-20" dirty="0">
                <a:solidFill>
                  <a:srgbClr val="404040"/>
                </a:solidFill>
                <a:latin typeface="Calibri (Body)"/>
                <a:cs typeface="Carlito"/>
              </a:rPr>
              <a:t>are </a:t>
            </a:r>
            <a:r>
              <a:rPr lang="en-US" sz="2000" spc="-5" dirty="0">
                <a:solidFill>
                  <a:srgbClr val="404040"/>
                </a:solidFill>
                <a:latin typeface="Calibri (Body)"/>
                <a:cs typeface="Carlito"/>
              </a:rPr>
              <a:t>also </a:t>
            </a:r>
            <a:r>
              <a:rPr lang="en-US" sz="2000" dirty="0">
                <a:solidFill>
                  <a:srgbClr val="404040"/>
                </a:solidFill>
                <a:latin typeface="Calibri (Body)"/>
                <a:cs typeface="Carlito"/>
              </a:rPr>
              <a:t>close </a:t>
            </a:r>
            <a:r>
              <a:rPr lang="en-US" sz="2000" spc="-15" dirty="0">
                <a:solidFill>
                  <a:srgbClr val="404040"/>
                </a:solidFill>
                <a:latin typeface="Calibri (Body)"/>
                <a:cs typeface="Carlito"/>
              </a:rPr>
              <a:t>to </a:t>
            </a:r>
            <a:r>
              <a:rPr lang="en-US" sz="2000" spc="-10" dirty="0">
                <a:solidFill>
                  <a:srgbClr val="404040"/>
                </a:solidFill>
                <a:latin typeface="Calibri (Body)"/>
                <a:cs typeface="Carlito"/>
              </a:rPr>
              <a:t>coasts </a:t>
            </a:r>
            <a:r>
              <a:rPr lang="en-US" sz="2000" spc="-5" dirty="0">
                <a:solidFill>
                  <a:srgbClr val="404040"/>
                </a:solidFill>
                <a:latin typeface="Calibri (Body)"/>
                <a:cs typeface="Carlito"/>
              </a:rPr>
              <a:t>and </a:t>
            </a:r>
            <a:r>
              <a:rPr lang="en-US" sz="2000" spc="-20" dirty="0">
                <a:solidFill>
                  <a:srgbClr val="404040"/>
                </a:solidFill>
                <a:latin typeface="Calibri (Body)"/>
                <a:cs typeface="Carlito"/>
              </a:rPr>
              <a:t>relatively </a:t>
            </a:r>
            <a:r>
              <a:rPr lang="en-US" sz="2000" spc="-25" dirty="0">
                <a:solidFill>
                  <a:srgbClr val="404040"/>
                </a:solidFill>
                <a:latin typeface="Calibri (Body)"/>
                <a:cs typeface="Carlito"/>
              </a:rPr>
              <a:t>far from </a:t>
            </a:r>
            <a:r>
              <a:rPr lang="en-US" sz="2000" spc="-5" dirty="0">
                <a:solidFill>
                  <a:srgbClr val="404040"/>
                </a:solidFill>
                <a:latin typeface="Calibri (Body)"/>
                <a:cs typeface="Carlito"/>
              </a:rPr>
              <a:t>cities so </a:t>
            </a:r>
            <a:r>
              <a:rPr lang="en-US" sz="2000" spc="-10" dirty="0">
                <a:solidFill>
                  <a:srgbClr val="404040"/>
                </a:solidFill>
                <a:latin typeface="Calibri (Body)"/>
                <a:cs typeface="Carlito"/>
              </a:rPr>
              <a:t>that </a:t>
            </a:r>
            <a:r>
              <a:rPr lang="en-US" sz="2000" spc="-5" dirty="0">
                <a:solidFill>
                  <a:srgbClr val="404040"/>
                </a:solidFill>
                <a:latin typeface="Calibri (Body)"/>
                <a:cs typeface="Carlito"/>
              </a:rPr>
              <a:t>launch </a:t>
            </a:r>
            <a:r>
              <a:rPr lang="en-US" sz="2000" spc="-20" dirty="0">
                <a:solidFill>
                  <a:srgbClr val="404040"/>
                </a:solidFill>
                <a:latin typeface="Calibri (Body)"/>
                <a:cs typeface="Carlito"/>
              </a:rPr>
              <a:t>failures </a:t>
            </a:r>
            <a:r>
              <a:rPr lang="en-US" sz="2000" spc="-5" dirty="0">
                <a:solidFill>
                  <a:srgbClr val="404040"/>
                </a:solidFill>
                <a:latin typeface="Calibri (Body)"/>
                <a:cs typeface="Carlito"/>
              </a:rPr>
              <a:t>can land in the sea </a:t>
            </a:r>
            <a:r>
              <a:rPr lang="en-US" sz="2000" spc="-40" dirty="0">
                <a:solidFill>
                  <a:srgbClr val="404040"/>
                </a:solidFill>
                <a:latin typeface="Calibri (Body)"/>
                <a:cs typeface="Carlito"/>
              </a:rPr>
              <a:t>to  </a:t>
            </a:r>
            <a:r>
              <a:rPr lang="en-US" sz="2000" spc="-25" dirty="0">
                <a:solidFill>
                  <a:srgbClr val="404040"/>
                </a:solidFill>
                <a:latin typeface="Calibri (Body)"/>
                <a:cs typeface="Carlito"/>
              </a:rPr>
              <a:t>avoid </a:t>
            </a:r>
            <a:r>
              <a:rPr lang="en-US" sz="2000" spc="-40" dirty="0">
                <a:solidFill>
                  <a:srgbClr val="404040"/>
                </a:solidFill>
                <a:latin typeface="Calibri (Body)"/>
                <a:cs typeface="Carlito"/>
              </a:rPr>
              <a:t>rockets </a:t>
            </a:r>
            <a:r>
              <a:rPr lang="en-US" sz="2000" spc="-10" dirty="0">
                <a:solidFill>
                  <a:srgbClr val="404040"/>
                </a:solidFill>
                <a:latin typeface="Calibri (Body)"/>
                <a:cs typeface="Carlito"/>
              </a:rPr>
              <a:t>falling </a:t>
            </a:r>
            <a:r>
              <a:rPr lang="en-US" sz="2000" spc="-5" dirty="0">
                <a:solidFill>
                  <a:srgbClr val="404040"/>
                </a:solidFill>
                <a:latin typeface="Calibri (Body)"/>
                <a:cs typeface="Carlito"/>
              </a:rPr>
              <a:t>on densely </a:t>
            </a:r>
            <a:r>
              <a:rPr lang="en-US" sz="2000" spc="-20" dirty="0">
                <a:solidFill>
                  <a:srgbClr val="404040"/>
                </a:solidFill>
                <a:latin typeface="Calibri (Body)"/>
                <a:cs typeface="Carlito"/>
              </a:rPr>
              <a:t>populated</a:t>
            </a:r>
            <a:r>
              <a:rPr lang="en-US" sz="2000" spc="-30" dirty="0">
                <a:solidFill>
                  <a:srgbClr val="404040"/>
                </a:solidFill>
                <a:latin typeface="Calibri (Body)"/>
                <a:cs typeface="Carlito"/>
              </a:rPr>
              <a:t> </a:t>
            </a:r>
            <a:r>
              <a:rPr lang="en-US" sz="2000" spc="-5" dirty="0">
                <a:solidFill>
                  <a:srgbClr val="404040"/>
                </a:solidFill>
                <a:latin typeface="Calibri (Body)"/>
                <a:cs typeface="Carlito"/>
              </a:rPr>
              <a:t>areas.</a:t>
            </a:r>
            <a:endParaRPr lang="en-US" sz="2000" dirty="0">
              <a:solidFill>
                <a:schemeClr val="accent3">
                  <a:lumMod val="25000"/>
                </a:schemeClr>
              </a:solidFill>
              <a:latin typeface="Calibri (Body)"/>
            </a:endParaRPr>
          </a:p>
        </p:txBody>
      </p:sp>
      <p:sp>
        <p:nvSpPr>
          <p:cNvPr id="16" name="TextBox 15">
            <a:extLst>
              <a:ext uri="{FF2B5EF4-FFF2-40B4-BE49-F238E27FC236}">
                <a16:creationId xmlns:a16="http://schemas.microsoft.com/office/drawing/2014/main" id="{5C9380FA-6219-D474-65FC-FD457520DCAD}"/>
              </a:ext>
            </a:extLst>
          </p:cNvPr>
          <p:cNvSpPr txBox="1"/>
          <p:nvPr/>
        </p:nvSpPr>
        <p:spPr>
          <a:xfrm>
            <a:off x="9892164" y="4576411"/>
            <a:ext cx="1828540" cy="276999"/>
          </a:xfrm>
          <a:prstGeom prst="rect">
            <a:avLst/>
          </a:prstGeom>
          <a:solidFill>
            <a:schemeClr val="accent2">
              <a:lumMod val="20000"/>
              <a:lumOff val="80000"/>
            </a:schemeClr>
          </a:solidFill>
        </p:spPr>
        <p:txBody>
          <a:bodyPr wrap="square">
            <a:spAutoFit/>
          </a:bodyPr>
          <a:lstStyle/>
          <a:p>
            <a:r>
              <a:rPr lang="en-US" sz="1200" b="1" dirty="0">
                <a:solidFill>
                  <a:srgbClr val="FF0000"/>
                </a:solidFill>
                <a:latin typeface="Calibri (Body)"/>
              </a:rPr>
              <a:t>To the city = 17.96  km</a:t>
            </a:r>
            <a:endParaRPr lang="en-US" sz="1200" dirty="0"/>
          </a:p>
        </p:txBody>
      </p:sp>
      <p:sp>
        <p:nvSpPr>
          <p:cNvPr id="17" name="TextBox 16">
            <a:extLst>
              <a:ext uri="{FF2B5EF4-FFF2-40B4-BE49-F238E27FC236}">
                <a16:creationId xmlns:a16="http://schemas.microsoft.com/office/drawing/2014/main" id="{8059C89F-FEDE-99B1-331F-EBC5D4F4E331}"/>
              </a:ext>
            </a:extLst>
          </p:cNvPr>
          <p:cNvSpPr txBox="1"/>
          <p:nvPr/>
        </p:nvSpPr>
        <p:spPr>
          <a:xfrm>
            <a:off x="3222220" y="4651462"/>
            <a:ext cx="1899043" cy="276999"/>
          </a:xfrm>
          <a:prstGeom prst="rect">
            <a:avLst/>
          </a:prstGeom>
          <a:solidFill>
            <a:schemeClr val="accent2">
              <a:lumMod val="20000"/>
              <a:lumOff val="80000"/>
            </a:schemeClr>
          </a:solidFill>
          <a:ln>
            <a:solidFill>
              <a:srgbClr val="FF0000"/>
            </a:solidFill>
          </a:ln>
        </p:spPr>
        <p:txBody>
          <a:bodyPr wrap="square">
            <a:spAutoFit/>
          </a:bodyPr>
          <a:lstStyle/>
          <a:p>
            <a:r>
              <a:rPr lang="en-US" sz="1200" b="1" dirty="0">
                <a:solidFill>
                  <a:schemeClr val="accent3">
                    <a:lumMod val="25000"/>
                  </a:schemeClr>
                </a:solidFill>
                <a:latin typeface="Calibri (Body)"/>
              </a:rPr>
              <a:t>To the highway = 0.58  km</a:t>
            </a:r>
            <a:endParaRPr lang="en-US" sz="1200" dirty="0"/>
          </a:p>
        </p:txBody>
      </p:sp>
      <p:sp>
        <p:nvSpPr>
          <p:cNvPr id="18" name="TextBox 17">
            <a:extLst>
              <a:ext uri="{FF2B5EF4-FFF2-40B4-BE49-F238E27FC236}">
                <a16:creationId xmlns:a16="http://schemas.microsoft.com/office/drawing/2014/main" id="{0D7310AF-6503-9157-BA4E-DD3142D2FD9E}"/>
              </a:ext>
            </a:extLst>
          </p:cNvPr>
          <p:cNvSpPr txBox="1"/>
          <p:nvPr/>
        </p:nvSpPr>
        <p:spPr>
          <a:xfrm>
            <a:off x="1317399" y="3042188"/>
            <a:ext cx="1828540" cy="276999"/>
          </a:xfrm>
          <a:prstGeom prst="rect">
            <a:avLst/>
          </a:prstGeom>
          <a:solidFill>
            <a:schemeClr val="accent2">
              <a:lumMod val="20000"/>
              <a:lumOff val="80000"/>
            </a:schemeClr>
          </a:solidFill>
          <a:ln>
            <a:solidFill>
              <a:srgbClr val="FF0000"/>
            </a:solidFill>
          </a:ln>
        </p:spPr>
        <p:txBody>
          <a:bodyPr wrap="square">
            <a:spAutoFit/>
          </a:bodyPr>
          <a:lstStyle/>
          <a:p>
            <a:r>
              <a:rPr lang="en-US" sz="1200" b="1" dirty="0">
                <a:solidFill>
                  <a:schemeClr val="accent3">
                    <a:lumMod val="25000"/>
                  </a:schemeClr>
                </a:solidFill>
                <a:latin typeface="Calibri (Body)"/>
              </a:rPr>
              <a:t>To the railroad = 1.29  km</a:t>
            </a:r>
            <a:endParaRPr lang="en-US" sz="1200" dirty="0"/>
          </a:p>
        </p:txBody>
      </p:sp>
      <p:sp>
        <p:nvSpPr>
          <p:cNvPr id="19" name="TextBox 18">
            <a:extLst>
              <a:ext uri="{FF2B5EF4-FFF2-40B4-BE49-F238E27FC236}">
                <a16:creationId xmlns:a16="http://schemas.microsoft.com/office/drawing/2014/main" id="{0B967C56-623D-E3F7-B68A-9A1F63247678}"/>
              </a:ext>
            </a:extLst>
          </p:cNvPr>
          <p:cNvSpPr txBox="1"/>
          <p:nvPr/>
        </p:nvSpPr>
        <p:spPr>
          <a:xfrm>
            <a:off x="3815778" y="5754524"/>
            <a:ext cx="1899043" cy="276999"/>
          </a:xfrm>
          <a:prstGeom prst="rect">
            <a:avLst/>
          </a:prstGeom>
          <a:solidFill>
            <a:schemeClr val="accent2">
              <a:lumMod val="20000"/>
              <a:lumOff val="80000"/>
            </a:schemeClr>
          </a:solidFill>
          <a:ln>
            <a:solidFill>
              <a:srgbClr val="FF0000"/>
            </a:solidFill>
          </a:ln>
        </p:spPr>
        <p:txBody>
          <a:bodyPr wrap="square">
            <a:spAutoFit/>
          </a:bodyPr>
          <a:lstStyle/>
          <a:p>
            <a:r>
              <a:rPr lang="en-US" sz="1200" b="1" dirty="0">
                <a:solidFill>
                  <a:schemeClr val="accent3">
                    <a:lumMod val="25000"/>
                  </a:schemeClr>
                </a:solidFill>
                <a:latin typeface="Calibri (Body)"/>
              </a:rPr>
              <a:t>To the coastline = 0.86  km</a:t>
            </a:r>
            <a:endParaRPr lang="en-US" sz="1200" dirty="0"/>
          </a:p>
        </p:txBody>
      </p:sp>
    </p:spTree>
    <p:extLst>
      <p:ext uri="{BB962C8B-B14F-4D97-AF65-F5344CB8AC3E}">
        <p14:creationId xmlns:p14="http://schemas.microsoft.com/office/powerpoint/2010/main" val="2324990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5352393" y="1825625"/>
            <a:ext cx="6511159" cy="4351338"/>
          </a:xfrm>
          <a:prstGeom prst="rect">
            <a:avLst/>
          </a:prstGeom>
        </p:spPr>
        <p:txBody>
          <a:bodyPr lIns="91440" tIns="45720" rIns="91440" bIns="45720" anchor="t">
            <a:normAutofit/>
          </a:bodyPr>
          <a:lstStyle/>
          <a:p>
            <a:pPr marL="0" indent="0" algn="just">
              <a:buNone/>
            </a:pPr>
            <a:r>
              <a:rPr lang="en-US" sz="1600" dirty="0"/>
              <a:t>This distribution reveals that launch sites CCAFS SLC-40, formerly known as CCAFS LC-40, and KSC share the highest number of successful landings. However, it's important to note that a significant portion of these successes occurred before the name change.</a:t>
            </a:r>
          </a:p>
          <a:p>
            <a:pPr marL="0" indent="0">
              <a:buNone/>
            </a:pPr>
            <a:r>
              <a:rPr lang="en-US" sz="1600" dirty="0"/>
              <a:t>VAFB launch site exhibits the lowest number of successful landings, which may be attributed to a combination of factors:</a:t>
            </a:r>
          </a:p>
          <a:p>
            <a:pPr>
              <a:buFont typeface="Arial" panose="020B0604020202020204" pitchFamily="34" charset="0"/>
              <a:buChar char="•"/>
            </a:pPr>
            <a:r>
              <a:rPr lang="en-US" sz="1600" b="1" dirty="0"/>
              <a:t>Smaller Sample Size:</a:t>
            </a:r>
            <a:r>
              <a:rPr lang="en-US" sz="1600" dirty="0"/>
              <a:t> VAFB may have fewer total launches compared to the other sites.</a:t>
            </a:r>
          </a:p>
          <a:p>
            <a:pPr>
              <a:buFont typeface="Arial" panose="020B0604020202020204" pitchFamily="34" charset="0"/>
              <a:buChar char="•"/>
            </a:pPr>
            <a:r>
              <a:rPr lang="en-US" sz="1600" b="1" dirty="0"/>
              <a:t>Increased Launch Difficulty:</a:t>
            </a:r>
            <a:r>
              <a:rPr lang="en-US" sz="1600" dirty="0"/>
              <a:t> Launching from the West Coast can be more challenging due to factors like weather conditions and geographical constraints.</a:t>
            </a:r>
          </a:p>
          <a:p>
            <a:pPr marL="0" indent="0">
              <a:buNone/>
            </a:pPr>
            <a:r>
              <a:rPr lang="en-US" sz="1600" dirty="0"/>
              <a:t>Further analysis is required to delve deeper into the specific reasons behind the lower success rate at VAFB.</a:t>
            </a: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Launches Across Launch Sites	</a:t>
            </a:r>
          </a:p>
        </p:txBody>
      </p:sp>
      <p:pic>
        <p:nvPicPr>
          <p:cNvPr id="10" name="Picture 9" descr="A pie chart with numbers and text&#10;&#10;Description automatically generated">
            <a:extLst>
              <a:ext uri="{FF2B5EF4-FFF2-40B4-BE49-F238E27FC236}">
                <a16:creationId xmlns:a16="http://schemas.microsoft.com/office/drawing/2014/main" id="{F994B643-D931-08C3-A511-77BE725D0038}"/>
              </a:ext>
            </a:extLst>
          </p:cNvPr>
          <p:cNvPicPr>
            <a:picLocks noChangeAspect="1"/>
          </p:cNvPicPr>
          <p:nvPr/>
        </p:nvPicPr>
        <p:blipFill>
          <a:blip r:embed="rId2"/>
          <a:stretch>
            <a:fillRect/>
          </a:stretch>
        </p:blipFill>
        <p:spPr>
          <a:xfrm>
            <a:off x="264729" y="1648481"/>
            <a:ext cx="4914900" cy="4286250"/>
          </a:xfrm>
          <a:prstGeom prst="rect">
            <a:avLst/>
          </a:prstGeom>
        </p:spPr>
      </p:pic>
      <p:pic>
        <p:nvPicPr>
          <p:cNvPr id="12" name="Picture 11">
            <a:extLst>
              <a:ext uri="{FF2B5EF4-FFF2-40B4-BE49-F238E27FC236}">
                <a16:creationId xmlns:a16="http://schemas.microsoft.com/office/drawing/2014/main" id="{7172D052-FDFD-02A6-7922-8789D284D6BF}"/>
              </a:ext>
            </a:extLst>
          </p:cNvPr>
          <p:cNvPicPr>
            <a:picLocks noChangeAspect="1"/>
          </p:cNvPicPr>
          <p:nvPr/>
        </p:nvPicPr>
        <p:blipFill>
          <a:blip r:embed="rId3"/>
          <a:stretch>
            <a:fillRect/>
          </a:stretch>
        </p:blipFill>
        <p:spPr>
          <a:xfrm>
            <a:off x="3791442" y="5381088"/>
            <a:ext cx="6753225" cy="1114425"/>
          </a:xfrm>
          <a:prstGeom prst="rect">
            <a:avLst/>
          </a:prstGeom>
        </p:spPr>
      </p:pic>
    </p:spTree>
    <p:extLst>
      <p:ext uri="{BB962C8B-B14F-4D97-AF65-F5344CB8AC3E}">
        <p14:creationId xmlns:p14="http://schemas.microsoft.com/office/powerpoint/2010/main" val="202061192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119763" y="1674235"/>
            <a:ext cx="4338209" cy="1147793"/>
          </a:xfrm>
          <a:prstGeom prst="rect">
            <a:avLst/>
          </a:prstGeom>
        </p:spPr>
        <p:txBody>
          <a:bodyPr lIns="91440" tIns="45720" rIns="91440" bIns="45720" anchor="t">
            <a:normAutofit/>
          </a:bodyPr>
          <a:lstStyle/>
          <a:p>
            <a:pPr marL="12700" marR="0" lvl="0" indent="0" algn="l" defTabSz="914400" rtl="0" eaLnBrk="1" fontAlgn="auto" latinLnBrk="0" hangingPunct="1">
              <a:lnSpc>
                <a:spcPct val="100000"/>
              </a:lnSpc>
              <a:spcBef>
                <a:spcPts val="100"/>
              </a:spcBef>
              <a:spcAft>
                <a:spcPts val="0"/>
              </a:spcAft>
              <a:buClrTx/>
              <a:buSzTx/>
              <a:buFontTx/>
              <a:buNone/>
              <a:tabLst/>
              <a:defRPr/>
            </a:pPr>
            <a:r>
              <a:rPr kumimoji="0" lang="en-US" sz="2000" b="0" i="0" u="none" strike="noStrike" kern="1200" cap="none" spc="-5" normalizeH="0" baseline="0" noProof="0" dirty="0">
                <a:ln>
                  <a:noFill/>
                </a:ln>
                <a:solidFill>
                  <a:srgbClr val="404040"/>
                </a:solidFill>
                <a:effectLst/>
                <a:uLnTx/>
                <a:uFillTx/>
                <a:latin typeface="Carlito"/>
                <a:ea typeface="+mn-ea"/>
                <a:cs typeface="Carlito"/>
              </a:rPr>
              <a:t>KSC LC-39A has </a:t>
            </a:r>
            <a:r>
              <a:rPr kumimoji="0" lang="en-US" sz="2000" b="0" i="0" u="none" strike="noStrike" kern="1200" cap="none" spc="0" normalizeH="0" baseline="0" noProof="0" dirty="0">
                <a:ln>
                  <a:noFill/>
                </a:ln>
                <a:solidFill>
                  <a:srgbClr val="404040"/>
                </a:solidFill>
                <a:effectLst/>
                <a:uLnTx/>
                <a:uFillTx/>
                <a:latin typeface="Carlito"/>
                <a:ea typeface="+mn-ea"/>
                <a:cs typeface="Carlito"/>
              </a:rPr>
              <a:t>the </a:t>
            </a:r>
            <a:r>
              <a:rPr kumimoji="0" lang="en-US" sz="2000" b="0" i="0" u="none" strike="noStrike" kern="1200" cap="none" spc="-10" normalizeH="0" baseline="0" noProof="0" dirty="0">
                <a:ln>
                  <a:noFill/>
                </a:ln>
                <a:solidFill>
                  <a:srgbClr val="404040"/>
                </a:solidFill>
                <a:effectLst/>
                <a:uLnTx/>
                <a:uFillTx/>
                <a:latin typeface="Carlito"/>
                <a:ea typeface="+mn-ea"/>
                <a:cs typeface="Carlito"/>
              </a:rPr>
              <a:t>highest </a:t>
            </a:r>
            <a:r>
              <a:rPr kumimoji="0" lang="en-US" sz="2000" b="0" i="0" u="none" strike="noStrike" kern="1200" cap="none" spc="0" normalizeH="0" baseline="0" noProof="0" dirty="0">
                <a:ln>
                  <a:noFill/>
                </a:ln>
                <a:solidFill>
                  <a:srgbClr val="404040"/>
                </a:solidFill>
                <a:effectLst/>
                <a:uLnTx/>
                <a:uFillTx/>
                <a:latin typeface="Carlito"/>
                <a:ea typeface="+mn-ea"/>
                <a:cs typeface="Carlito"/>
              </a:rPr>
              <a:t>success </a:t>
            </a:r>
            <a:r>
              <a:rPr kumimoji="0" lang="en-US" sz="2000" b="0" i="0" u="none" strike="noStrike" kern="1200" cap="none" spc="-40" normalizeH="0" baseline="0" noProof="0" dirty="0">
                <a:ln>
                  <a:noFill/>
                </a:ln>
                <a:solidFill>
                  <a:srgbClr val="404040"/>
                </a:solidFill>
                <a:effectLst/>
                <a:uLnTx/>
                <a:uFillTx/>
                <a:latin typeface="Carlito"/>
                <a:ea typeface="+mn-ea"/>
                <a:cs typeface="Carlito"/>
              </a:rPr>
              <a:t>rate </a:t>
            </a:r>
            <a:r>
              <a:rPr kumimoji="0" lang="en-US" sz="2000" b="0" i="0" u="none" strike="noStrike" kern="1200" cap="none" spc="-5" normalizeH="0" baseline="0" noProof="0" dirty="0">
                <a:ln>
                  <a:noFill/>
                </a:ln>
                <a:solidFill>
                  <a:srgbClr val="404040"/>
                </a:solidFill>
                <a:effectLst/>
                <a:uLnTx/>
                <a:uFillTx/>
                <a:latin typeface="Carlito"/>
                <a:ea typeface="+mn-ea"/>
                <a:cs typeface="Carlito"/>
              </a:rPr>
              <a:t>with </a:t>
            </a:r>
            <a:r>
              <a:rPr kumimoji="0" lang="en-US" sz="2000" b="0" i="0" u="none" strike="noStrike" kern="1200" cap="none" spc="0" normalizeH="0" baseline="0" noProof="0" dirty="0">
                <a:ln>
                  <a:noFill/>
                </a:ln>
                <a:solidFill>
                  <a:srgbClr val="404040"/>
                </a:solidFill>
                <a:effectLst/>
                <a:uLnTx/>
                <a:uFillTx/>
                <a:latin typeface="Carlito"/>
                <a:ea typeface="+mn-ea"/>
                <a:cs typeface="Carlito"/>
              </a:rPr>
              <a:t>10 </a:t>
            </a:r>
            <a:r>
              <a:rPr kumimoji="0" lang="en-US" sz="2000" b="0" i="0" u="none" strike="noStrike" kern="1200" cap="none" spc="-5" normalizeH="0" baseline="0" noProof="0" dirty="0">
                <a:ln>
                  <a:noFill/>
                </a:ln>
                <a:solidFill>
                  <a:srgbClr val="404040"/>
                </a:solidFill>
                <a:effectLst/>
                <a:uLnTx/>
                <a:uFillTx/>
                <a:latin typeface="Carlito"/>
                <a:ea typeface="+mn-ea"/>
                <a:cs typeface="Carlito"/>
              </a:rPr>
              <a:t>successful </a:t>
            </a:r>
            <a:r>
              <a:rPr kumimoji="0" lang="en-US" sz="2000" b="0" i="0" u="none" strike="noStrike" kern="1200" cap="none" spc="0" normalizeH="0" baseline="0" noProof="0" dirty="0">
                <a:ln>
                  <a:noFill/>
                </a:ln>
                <a:solidFill>
                  <a:srgbClr val="404040"/>
                </a:solidFill>
                <a:effectLst/>
                <a:uLnTx/>
                <a:uFillTx/>
                <a:latin typeface="Carlito"/>
                <a:ea typeface="+mn-ea"/>
                <a:cs typeface="Carlito"/>
              </a:rPr>
              <a:t>landings and 3 </a:t>
            </a:r>
            <a:r>
              <a:rPr kumimoji="0" lang="en-US" sz="2000" b="0" i="0" u="none" strike="noStrike" kern="1200" cap="none" spc="-20" normalizeH="0" baseline="0" noProof="0" dirty="0">
                <a:ln>
                  <a:noFill/>
                </a:ln>
                <a:solidFill>
                  <a:srgbClr val="404040"/>
                </a:solidFill>
                <a:effectLst/>
                <a:uLnTx/>
                <a:uFillTx/>
                <a:latin typeface="Carlito"/>
                <a:ea typeface="+mn-ea"/>
                <a:cs typeface="Carlito"/>
              </a:rPr>
              <a:t>failed</a:t>
            </a:r>
            <a:r>
              <a:rPr kumimoji="0" lang="en-US" sz="2000" b="0" i="0" u="none" strike="noStrike" kern="1200" cap="none" spc="-105" normalizeH="0" baseline="0" noProof="0" dirty="0">
                <a:ln>
                  <a:noFill/>
                </a:ln>
                <a:solidFill>
                  <a:srgbClr val="404040"/>
                </a:solidFill>
                <a:effectLst/>
                <a:uLnTx/>
                <a:uFillTx/>
                <a:latin typeface="Carlito"/>
                <a:ea typeface="+mn-ea"/>
                <a:cs typeface="Carlito"/>
              </a:rPr>
              <a:t> </a:t>
            </a:r>
            <a:r>
              <a:rPr kumimoji="0" lang="en-US" sz="2000" b="0" i="0" u="none" strike="noStrike" kern="1200" cap="none" spc="0" normalizeH="0" baseline="0" noProof="0" dirty="0">
                <a:ln>
                  <a:noFill/>
                </a:ln>
                <a:solidFill>
                  <a:srgbClr val="404040"/>
                </a:solidFill>
                <a:effectLst/>
                <a:uLnTx/>
                <a:uFillTx/>
                <a:latin typeface="Carlito"/>
                <a:ea typeface="+mn-ea"/>
                <a:cs typeface="Carlito"/>
              </a:rPr>
              <a:t>landings.</a:t>
            </a:r>
            <a:endParaRPr kumimoji="0" lang="en-US" sz="2000" b="0" i="0" u="none" strike="noStrike" kern="1200" cap="none" spc="0" normalizeH="0" baseline="0" noProof="0" dirty="0">
              <a:ln>
                <a:noFill/>
              </a:ln>
              <a:solidFill>
                <a:prstClr val="black"/>
              </a:solidFill>
              <a:effectLst/>
              <a:uLnTx/>
              <a:uFillTx/>
              <a:latin typeface="Carlito"/>
              <a:ea typeface="+mn-ea"/>
              <a:cs typeface="Carlito"/>
            </a:endParaRP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4" name="Picture 3" descr="A pie chart with a red triangle&#10;&#10;Description automatically generated">
            <a:extLst>
              <a:ext uri="{FF2B5EF4-FFF2-40B4-BE49-F238E27FC236}">
                <a16:creationId xmlns:a16="http://schemas.microsoft.com/office/drawing/2014/main" id="{A772367E-F1F9-A894-2422-D15D21C0A311}"/>
              </a:ext>
            </a:extLst>
          </p:cNvPr>
          <p:cNvPicPr>
            <a:picLocks noChangeAspect="1"/>
          </p:cNvPicPr>
          <p:nvPr/>
        </p:nvPicPr>
        <p:blipFill>
          <a:blip r:embed="rId3"/>
          <a:stretch>
            <a:fillRect/>
          </a:stretch>
        </p:blipFill>
        <p:spPr>
          <a:xfrm>
            <a:off x="770011" y="1672130"/>
            <a:ext cx="4914900" cy="428625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475848" y="4399159"/>
            <a:ext cx="10809763" cy="2285420"/>
          </a:xfrm>
          <a:prstGeom prst="rect">
            <a:avLst/>
          </a:prstGeom>
        </p:spPr>
        <p:txBody>
          <a:bodyPr lIns="91440" tIns="45720" rIns="91440" bIns="45720" anchor="t">
            <a:noAutofit/>
          </a:bodyPr>
          <a:lstStyle/>
          <a:p>
            <a:pPr marL="0" indent="0">
              <a:lnSpc>
                <a:spcPct val="100000"/>
              </a:lnSpc>
              <a:spcBef>
                <a:spcPts val="0"/>
              </a:spcBef>
              <a:buNone/>
            </a:pPr>
            <a:r>
              <a:rPr lang="en-US" sz="1400" b="1" dirty="0"/>
              <a:t>Interpreting the Payload Range Selector and Scatter Plot</a:t>
            </a:r>
            <a:endParaRPr lang="en-US" sz="1400" dirty="0"/>
          </a:p>
          <a:p>
            <a:pPr marL="0" indent="0">
              <a:lnSpc>
                <a:spcPct val="100000"/>
              </a:lnSpc>
              <a:spcBef>
                <a:spcPts val="0"/>
              </a:spcBef>
              <a:buNone/>
            </a:pPr>
            <a:r>
              <a:rPr lang="en-US" sz="1400" dirty="0"/>
              <a:t>The </a:t>
            </a:r>
            <a:r>
              <a:rPr lang="en-US" sz="1400" dirty="0" err="1"/>
              <a:t>Plotly</a:t>
            </a:r>
            <a:r>
              <a:rPr lang="en-US" sz="1400" dirty="0"/>
              <a:t> dashboard's Payload range selector is currently set between 0 and 10,000 kg, which doesn't fully capture the maximum payload capacity of 15,600 kg. The scatter plot visualizes the relationship between payload mass, landing success, booster version, and launch frequency:</a:t>
            </a:r>
          </a:p>
          <a:p>
            <a:pPr>
              <a:lnSpc>
                <a:spcPct val="100000"/>
              </a:lnSpc>
              <a:spcBef>
                <a:spcPts val="0"/>
              </a:spcBef>
              <a:buFont typeface="Arial" panose="020B0604020202020204" pitchFamily="34" charset="0"/>
              <a:buChar char="•"/>
            </a:pPr>
            <a:r>
              <a:rPr lang="en-US" sz="1400" b="1" dirty="0"/>
              <a:t>Landing Success:</a:t>
            </a:r>
            <a:r>
              <a:rPr lang="en-US" sz="1400" dirty="0"/>
              <a:t> Successful and failed landings are indicated on y </a:t>
            </a:r>
            <a:r>
              <a:rPr lang="en-US" sz="1400"/>
              <a:t>axis </a:t>
            </a:r>
          </a:p>
          <a:p>
            <a:pPr>
              <a:lnSpc>
                <a:spcPct val="100000"/>
              </a:lnSpc>
              <a:spcBef>
                <a:spcPts val="0"/>
              </a:spcBef>
              <a:buFont typeface="Arial" panose="020B0604020202020204" pitchFamily="34" charset="0"/>
              <a:buChar char="•"/>
            </a:pPr>
            <a:r>
              <a:rPr lang="en-US" sz="1400" b="1"/>
              <a:t>Booster </a:t>
            </a:r>
            <a:r>
              <a:rPr lang="en-US" sz="1400" b="1" dirty="0"/>
              <a:t>Version:</a:t>
            </a:r>
            <a:r>
              <a:rPr lang="en-US" sz="1400" dirty="0"/>
              <a:t> Different booster versions are represented by distinct colors.</a:t>
            </a:r>
          </a:p>
          <a:p>
            <a:pPr>
              <a:lnSpc>
                <a:spcPct val="100000"/>
              </a:lnSpc>
              <a:spcBef>
                <a:spcPts val="0"/>
              </a:spcBef>
              <a:buFont typeface="Arial" panose="020B0604020202020204" pitchFamily="34" charset="0"/>
              <a:buChar char="•"/>
            </a:pPr>
            <a:r>
              <a:rPr lang="en-US" sz="1400" b="1" dirty="0"/>
              <a:t>Launch Frequency:</a:t>
            </a:r>
            <a:r>
              <a:rPr lang="en-US" sz="1400" dirty="0"/>
              <a:t> The size of each data point corresponds to the number of launches for that specific payload mass and booster version.</a:t>
            </a:r>
          </a:p>
          <a:p>
            <a:pPr marL="0" indent="0">
              <a:lnSpc>
                <a:spcPct val="100000"/>
              </a:lnSpc>
              <a:spcBef>
                <a:spcPts val="0"/>
              </a:spcBef>
              <a:buNone/>
            </a:pPr>
            <a:r>
              <a:rPr lang="en-US" sz="1400" dirty="0"/>
              <a:t>An interesting observation is the presence of two failed landings with zero payload mass within the 0-6000 kg range. This anomaly warrants further investigation to understand the underlying causes of these failures.</a:t>
            </a:r>
          </a:p>
          <a:p>
            <a:pPr marL="0" indent="0">
              <a:lnSpc>
                <a:spcPct val="100000"/>
              </a:lnSpc>
              <a:spcBef>
                <a:spcPts val="0"/>
              </a:spcBef>
              <a:buNone/>
            </a:pPr>
            <a:r>
              <a:rPr lang="en-US" sz="1400" dirty="0"/>
              <a:t>By exploring the interactive features of the dashboard, we can gain deeper insights into the factors influencing launch success and the performance of different booster versions across various payload ranges.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7" name="Picture 6">
            <a:extLst>
              <a:ext uri="{FF2B5EF4-FFF2-40B4-BE49-F238E27FC236}">
                <a16:creationId xmlns:a16="http://schemas.microsoft.com/office/drawing/2014/main" id="{F067FD21-B7E1-988F-5FC8-471A186733C1}"/>
              </a:ext>
            </a:extLst>
          </p:cNvPr>
          <p:cNvPicPr>
            <a:picLocks noChangeAspect="1"/>
          </p:cNvPicPr>
          <p:nvPr/>
        </p:nvPicPr>
        <p:blipFill>
          <a:blip r:embed="rId3"/>
          <a:stretch>
            <a:fillRect/>
          </a:stretch>
        </p:blipFill>
        <p:spPr>
          <a:xfrm>
            <a:off x="475848" y="1440852"/>
            <a:ext cx="11285611" cy="2958307"/>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2" name="Content Placeholder 2">
            <a:extLst>
              <a:ext uri="{FF2B5EF4-FFF2-40B4-BE49-F238E27FC236}">
                <a16:creationId xmlns:a16="http://schemas.microsoft.com/office/drawing/2014/main" id="{8E999A1B-8752-489F-A63B-EA2F60186B52}"/>
              </a:ext>
            </a:extLst>
          </p:cNvPr>
          <p:cNvSpPr txBox="1">
            <a:spLocks/>
          </p:cNvSpPr>
          <p:nvPr/>
        </p:nvSpPr>
        <p:spPr>
          <a:xfrm>
            <a:off x="828068" y="1385659"/>
            <a:ext cx="10629904" cy="388166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spcAft>
                <a:spcPts val="300"/>
              </a:spcAft>
              <a:buNone/>
            </a:pPr>
            <a:r>
              <a:rPr lang="en-US" sz="1800" b="1" dirty="0">
                <a:latin typeface="+mn-lt"/>
              </a:rPr>
              <a:t>Project Background and Context</a:t>
            </a:r>
          </a:p>
          <a:p>
            <a:pPr>
              <a:lnSpc>
                <a:spcPct val="100000"/>
              </a:lnSpc>
              <a:spcBef>
                <a:spcPts val="0"/>
              </a:spcBef>
              <a:spcAft>
                <a:spcPts val="300"/>
              </a:spcAft>
              <a:buFont typeface="Arial" panose="020B0604020202020204" pitchFamily="34" charset="0"/>
              <a:buChar char="•"/>
            </a:pPr>
            <a:r>
              <a:rPr lang="en-US" sz="1800" dirty="0">
                <a:latin typeface="+mn-lt"/>
              </a:rPr>
              <a:t>The commercial space industry is expanding rapidly, with companies making space travel more affordable through advancements in reusable rocket technology.</a:t>
            </a:r>
          </a:p>
          <a:p>
            <a:pPr>
              <a:lnSpc>
                <a:spcPct val="100000"/>
              </a:lnSpc>
              <a:spcBef>
                <a:spcPts val="0"/>
              </a:spcBef>
              <a:spcAft>
                <a:spcPts val="300"/>
              </a:spcAft>
              <a:buFont typeface="Arial" panose="020B0604020202020204" pitchFamily="34" charset="0"/>
              <a:buChar char="•"/>
            </a:pPr>
            <a:r>
              <a:rPr lang="en-US" sz="1800" b="1" dirty="0">
                <a:latin typeface="+mn-lt"/>
              </a:rPr>
              <a:t>SpaceX</a:t>
            </a:r>
            <a:r>
              <a:rPr lang="en-US" sz="1800" dirty="0">
                <a:latin typeface="+mn-lt"/>
              </a:rPr>
              <a:t> stands out for its cost-effective Falcon 9 rocket, reducing launch expenses to about $62 million due to the reuse of its first stage, compared to $165 million for traditional, non-reusable rockets.</a:t>
            </a:r>
          </a:p>
          <a:p>
            <a:pPr>
              <a:lnSpc>
                <a:spcPct val="100000"/>
              </a:lnSpc>
              <a:spcBef>
                <a:spcPts val="0"/>
              </a:spcBef>
              <a:spcAft>
                <a:spcPts val="300"/>
              </a:spcAft>
              <a:buFont typeface="Arial" panose="020B0604020202020204" pitchFamily="34" charset="0"/>
              <a:buChar char="•"/>
            </a:pPr>
            <a:r>
              <a:rPr lang="en-US" sz="1800" dirty="0">
                <a:latin typeface="+mn-lt"/>
              </a:rPr>
              <a:t>Not every mission enables Falcon 9's first stage recovery; factors like payload weight and orbital requirements can lead to its sacrifice.</a:t>
            </a:r>
          </a:p>
          <a:p>
            <a:pPr>
              <a:lnSpc>
                <a:spcPct val="100000"/>
              </a:lnSpc>
              <a:spcBef>
                <a:spcPts val="0"/>
              </a:spcBef>
              <a:spcAft>
                <a:spcPts val="300"/>
              </a:spcAft>
              <a:buFont typeface="Arial" panose="020B0604020202020204" pitchFamily="34" charset="0"/>
              <a:buChar char="•"/>
            </a:pPr>
            <a:r>
              <a:rPr lang="en-US" sz="1800" dirty="0">
                <a:latin typeface="+mn-lt"/>
              </a:rPr>
              <a:t>This project positions us as a data scientist for </a:t>
            </a:r>
            <a:r>
              <a:rPr lang="en-US" sz="1800" b="1" dirty="0">
                <a:latin typeface="+mn-lt"/>
              </a:rPr>
              <a:t>Space Y</a:t>
            </a:r>
            <a:r>
              <a:rPr lang="en-US" sz="1800" dirty="0">
                <a:latin typeface="+mn-lt"/>
              </a:rPr>
              <a:t>, a fictional competitor aiming to develop cost-effective, reusable rockets.</a:t>
            </a:r>
          </a:p>
          <a:p>
            <a:pPr>
              <a:lnSpc>
                <a:spcPct val="100000"/>
              </a:lnSpc>
              <a:spcBef>
                <a:spcPts val="0"/>
              </a:spcBef>
              <a:spcAft>
                <a:spcPts val="300"/>
              </a:spcAft>
              <a:buFont typeface="Arial" panose="020B0604020202020204" pitchFamily="34" charset="0"/>
              <a:buChar char="•"/>
            </a:pPr>
            <a:r>
              <a:rPr lang="en-US" sz="1800" dirty="0">
                <a:latin typeface="+mn-lt"/>
              </a:rPr>
              <a:t>Using SpaceX’s historical launch data, the goal is to build a machine learning model that predicts first-stage landing success, giving Space Y insights into launch costs and planning.</a:t>
            </a:r>
          </a:p>
        </p:txBody>
      </p:sp>
    </p:spTree>
    <p:extLst>
      <p:ext uri="{BB962C8B-B14F-4D97-AF65-F5344CB8AC3E}">
        <p14:creationId xmlns:p14="http://schemas.microsoft.com/office/powerpoint/2010/main" val="239068252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1CC303-4678-C661-73A9-38385C3674CC}"/>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0588A33-5AD0-C61B-8231-8A6E89E6384E}"/>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6</a:t>
            </a:fld>
            <a:endParaRPr lang="en-US" dirty="0"/>
          </a:p>
        </p:txBody>
      </p:sp>
      <p:sp>
        <p:nvSpPr>
          <p:cNvPr id="19" name="Title 1">
            <a:extLst>
              <a:ext uri="{FF2B5EF4-FFF2-40B4-BE49-F238E27FC236}">
                <a16:creationId xmlns:a16="http://schemas.microsoft.com/office/drawing/2014/main" id="{15D8685A-0ADD-E337-41BE-4C8CF23120C5}"/>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F9098BD7-6EB1-AF4D-09EA-2CAE2ED738AC}"/>
              </a:ext>
            </a:extLst>
          </p:cNvPr>
          <p:cNvSpPr txBox="1">
            <a:spLocks/>
          </p:cNvSpPr>
          <p:nvPr/>
        </p:nvSpPr>
        <p:spPr>
          <a:xfrm>
            <a:off x="828068" y="1387660"/>
            <a:ext cx="11097232" cy="493168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400" b="1" dirty="0">
                <a:latin typeface="+mn-lt"/>
              </a:rPr>
              <a:t>Problems to be Addressed</a:t>
            </a:r>
          </a:p>
          <a:p>
            <a:pPr>
              <a:buFont typeface="+mj-lt"/>
              <a:buAutoNum type="arabicPeriod"/>
            </a:pPr>
            <a:r>
              <a:rPr lang="en-US" sz="1400" b="1" dirty="0">
                <a:latin typeface="+mn-lt"/>
              </a:rPr>
              <a:t>Can we predict the success of a Falcon 9 first-stage landing?</a:t>
            </a:r>
            <a:endParaRPr lang="en-US" sz="1400" dirty="0">
              <a:latin typeface="+mn-lt"/>
            </a:endParaRPr>
          </a:p>
          <a:p>
            <a:pPr lvl="1">
              <a:buFont typeface="Wingdings" panose="05000000000000000000" pitchFamily="2" charset="2"/>
              <a:buChar char="Ø"/>
            </a:pPr>
            <a:r>
              <a:rPr lang="en-US" sz="1400" dirty="0">
                <a:latin typeface="+mn-lt"/>
              </a:rPr>
              <a:t>Given the significant cost advantage provided by reusable rockets, accurately predicting the success of a first-stage landing is critical. By determining the likelihood of a successful landing based on launch characteristics, Space Y can assess and strategize its own reusability efforts.</a:t>
            </a:r>
          </a:p>
          <a:p>
            <a:pPr>
              <a:buFont typeface="+mj-lt"/>
              <a:buAutoNum type="arabicPeriod"/>
            </a:pPr>
            <a:r>
              <a:rPr lang="en-US" sz="1400" b="1" dirty="0">
                <a:latin typeface="+mn-lt"/>
              </a:rPr>
              <a:t>What are the main factors influencing the landing success of the Falcon 9 first stage?</a:t>
            </a:r>
            <a:endParaRPr lang="en-US" sz="1400" dirty="0">
              <a:latin typeface="+mn-lt"/>
            </a:endParaRPr>
          </a:p>
          <a:p>
            <a:pPr lvl="1">
              <a:buFont typeface="Wingdings" panose="05000000000000000000" pitchFamily="2" charset="2"/>
              <a:buChar char="Ø"/>
            </a:pPr>
            <a:r>
              <a:rPr lang="en-US" sz="1400" dirty="0">
                <a:latin typeface="+mn-lt"/>
              </a:rPr>
              <a:t>Understanding which variables (e.g., payload weight, launch site, orbit type) correlate most strongly with landing success can inform Space Y’s launch planning and design priorities for reusability. This insight can help prioritize data collection and refinement in future models.</a:t>
            </a:r>
          </a:p>
          <a:p>
            <a:pPr>
              <a:buFont typeface="+mj-lt"/>
              <a:buAutoNum type="arabicPeriod"/>
            </a:pPr>
            <a:r>
              <a:rPr lang="en-US" sz="1400" b="1" dirty="0">
                <a:latin typeface="+mn-lt"/>
              </a:rPr>
              <a:t>How accurate are machine learning models in predicting first-stage landing outcomes?</a:t>
            </a:r>
            <a:endParaRPr lang="en-US" sz="1400" dirty="0">
              <a:latin typeface="+mn-lt"/>
            </a:endParaRPr>
          </a:p>
          <a:p>
            <a:pPr lvl="1">
              <a:buFont typeface="Wingdings" panose="05000000000000000000" pitchFamily="2" charset="2"/>
              <a:buChar char="Ø"/>
            </a:pPr>
            <a:r>
              <a:rPr lang="en-US" sz="1400" dirty="0">
                <a:latin typeface="+mn-lt"/>
              </a:rPr>
              <a:t>Using various machine learning models (Logistic Regression, SVM, Decision Tree, and K-Nearest Neighbors), we aim to evaluate which model provides the most reliable predictions. Optimizing these models with </a:t>
            </a:r>
            <a:r>
              <a:rPr lang="en-US" sz="1400" dirty="0" err="1">
                <a:latin typeface="+mn-lt"/>
              </a:rPr>
              <a:t>GridSearchCV</a:t>
            </a:r>
            <a:r>
              <a:rPr lang="en-US" sz="1400" dirty="0">
                <a:latin typeface="+mn-lt"/>
              </a:rPr>
              <a:t> allows for an in-depth comparison to determine which methodology works best for this application.</a:t>
            </a:r>
          </a:p>
          <a:p>
            <a:pPr>
              <a:buFont typeface="+mj-lt"/>
              <a:buAutoNum type="arabicPeriod"/>
            </a:pPr>
            <a:r>
              <a:rPr lang="en-US" sz="1400" b="1" dirty="0">
                <a:latin typeface="+mn-lt"/>
              </a:rPr>
              <a:t>To what extent does data quality and completeness affect predictive accuracy?</a:t>
            </a:r>
            <a:endParaRPr lang="en-US" sz="1400" dirty="0">
              <a:latin typeface="+mn-lt"/>
            </a:endParaRPr>
          </a:p>
          <a:p>
            <a:pPr lvl="1">
              <a:buFont typeface="Wingdings" panose="05000000000000000000" pitchFamily="2" charset="2"/>
              <a:buChar char="Ø"/>
            </a:pPr>
            <a:r>
              <a:rPr lang="en-US" sz="1400" dirty="0">
                <a:latin typeface="+mn-lt"/>
              </a:rPr>
              <a:t>Given the trend of overpredicting successful landings, the project will explore how data gaps, imbalanced classes, or other quality issues may influence model accuracy. This analysis will provide insights into how additional or higher-quality data might improve predictions.</a:t>
            </a:r>
          </a:p>
          <a:p>
            <a:pPr>
              <a:buFont typeface="+mj-lt"/>
              <a:buAutoNum type="arabicPeriod"/>
            </a:pPr>
            <a:r>
              <a:rPr lang="en-US" sz="1400" b="1" dirty="0">
                <a:latin typeface="+mn-lt"/>
              </a:rPr>
              <a:t>How can the insights gained from this analysis support Space Y's competitive strategy?</a:t>
            </a:r>
            <a:endParaRPr lang="en-US" sz="1400" dirty="0">
              <a:latin typeface="+mn-lt"/>
            </a:endParaRPr>
          </a:p>
          <a:p>
            <a:pPr lvl="1">
              <a:buFont typeface="Wingdings" panose="05000000000000000000" pitchFamily="2" charset="2"/>
              <a:buChar char="Ø"/>
            </a:pPr>
            <a:r>
              <a:rPr lang="en-US" sz="1400" dirty="0">
                <a:latin typeface="+mn-lt"/>
              </a:rPr>
              <a:t>By creating interactive dashboards and visualizing model outcomes, we aim to present data-driven insights that Space Y can use for strategic decision-making in competing with SpaceX. Accurate predictions can guide Space Y in launch cost estimations, bidding for contracts, and optimizing its operational strategy for reusable rockets.</a:t>
            </a:r>
          </a:p>
        </p:txBody>
      </p:sp>
    </p:spTree>
    <p:extLst>
      <p:ext uri="{BB962C8B-B14F-4D97-AF65-F5344CB8AC3E}">
        <p14:creationId xmlns:p14="http://schemas.microsoft.com/office/powerpoint/2010/main" val="3977461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7</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35116"/>
            <a:ext cx="11302124"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600"/>
              </a:spcBef>
              <a:buNone/>
            </a:pPr>
            <a:r>
              <a:rPr lang="en-US" sz="8800" dirty="0">
                <a:solidFill>
                  <a:srgbClr val="0B49CB"/>
                </a:solidFill>
                <a:latin typeface="Abadi"/>
              </a:rPr>
              <a:t>Executive Summary</a:t>
            </a:r>
          </a:p>
          <a:p>
            <a:pPr>
              <a:lnSpc>
                <a:spcPct val="120000"/>
              </a:lnSpc>
              <a:spcBef>
                <a:spcPts val="600"/>
              </a:spcBef>
            </a:pPr>
            <a:r>
              <a:rPr lang="en-US" sz="8800" dirty="0">
                <a:solidFill>
                  <a:schemeClr val="accent3">
                    <a:lumMod val="25000"/>
                  </a:schemeClr>
                </a:solidFill>
                <a:latin typeface="Abadi"/>
              </a:rPr>
              <a:t>Data collection methodology:</a:t>
            </a:r>
          </a:p>
          <a:p>
            <a:pPr lvl="1">
              <a:lnSpc>
                <a:spcPct val="120000"/>
              </a:lnSpc>
              <a:spcBef>
                <a:spcPts val="600"/>
              </a:spcBef>
            </a:pPr>
            <a:r>
              <a:rPr lang="en-US" sz="7200" dirty="0">
                <a:solidFill>
                  <a:schemeClr val="accent1"/>
                </a:solidFill>
                <a:latin typeface="Abadi"/>
              </a:rPr>
              <a:t>We used the SpaceX REST API to gather historical launch data, including details on rockets, payloads, launch sites, and landing outcomes. </a:t>
            </a:r>
          </a:p>
          <a:p>
            <a:pPr lvl="1">
              <a:lnSpc>
                <a:spcPct val="120000"/>
              </a:lnSpc>
              <a:spcBef>
                <a:spcPts val="600"/>
              </a:spcBef>
            </a:pPr>
            <a:r>
              <a:rPr lang="en-US" sz="7200" dirty="0">
                <a:solidFill>
                  <a:schemeClr val="accent1"/>
                </a:solidFill>
                <a:latin typeface="Abadi"/>
              </a:rPr>
              <a:t>We used the BeautifulSoup for web scraping Falcon 9 launch records from Wikipedia to complement the API data.</a:t>
            </a:r>
          </a:p>
          <a:p>
            <a:pPr>
              <a:lnSpc>
                <a:spcPct val="120000"/>
              </a:lnSpc>
              <a:spcBef>
                <a:spcPts val="600"/>
              </a:spcBef>
            </a:pPr>
            <a:r>
              <a:rPr lang="en-US" sz="8800" dirty="0">
                <a:solidFill>
                  <a:schemeClr val="accent3">
                    <a:lumMod val="25000"/>
                  </a:schemeClr>
                </a:solidFill>
                <a:latin typeface="Abadi"/>
              </a:rPr>
              <a:t>Perform data wrangling</a:t>
            </a:r>
          </a:p>
          <a:p>
            <a:pPr lvl="1">
              <a:lnSpc>
                <a:spcPct val="120000"/>
              </a:lnSpc>
              <a:spcBef>
                <a:spcPts val="600"/>
              </a:spcBef>
            </a:pPr>
            <a:r>
              <a:rPr lang="en-US" sz="7600" dirty="0">
                <a:solidFill>
                  <a:schemeClr val="accent1"/>
                </a:solidFill>
                <a:latin typeface="Abadi"/>
              </a:rPr>
              <a:t>We selected relevant columns (features) for predicting the successful landing of Falcon 9’s first stage, creating a target column, class, to label successful and unsuccessful landings.</a:t>
            </a:r>
          </a:p>
          <a:p>
            <a:pPr>
              <a:lnSpc>
                <a:spcPct val="120000"/>
              </a:lnSpc>
              <a:spcBef>
                <a:spcPts val="6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6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600"/>
              </a:spcBef>
            </a:pPr>
            <a:r>
              <a:rPr lang="en-US" sz="8800" dirty="0">
                <a:solidFill>
                  <a:schemeClr val="accent3">
                    <a:lumMod val="25000"/>
                  </a:schemeClr>
                </a:solidFill>
                <a:latin typeface="Abadi"/>
              </a:rPr>
              <a:t>Perform predictive analysis using classification models</a:t>
            </a:r>
          </a:p>
          <a:p>
            <a:pPr lvl="1">
              <a:lnSpc>
                <a:spcPct val="120000"/>
              </a:lnSpc>
              <a:spcBef>
                <a:spcPts val="600"/>
              </a:spcBef>
            </a:pPr>
            <a:r>
              <a:rPr lang="en-US" sz="7600" dirty="0">
                <a:solidFill>
                  <a:schemeClr val="accent1"/>
                </a:solidFill>
                <a:latin typeface="Abadi"/>
              </a:rPr>
              <a:t>Hyperparameter Optimization: Used </a:t>
            </a:r>
            <a:r>
              <a:rPr lang="en-US" sz="7600" dirty="0" err="1">
                <a:solidFill>
                  <a:schemeClr val="accent1"/>
                </a:solidFill>
                <a:latin typeface="Abadi"/>
              </a:rPr>
              <a:t>GridSearchCV</a:t>
            </a:r>
            <a:r>
              <a:rPr lang="en-US" sz="7600" dirty="0">
                <a:solidFill>
                  <a:schemeClr val="accent1"/>
                </a:solidFill>
                <a:latin typeface="Abadi"/>
              </a:rPr>
              <a:t> to identify optimal parameters for each model, aiming to enhance predictive accuracy.</a:t>
            </a:r>
            <a:endParaRPr lang="en-US" sz="8800" dirty="0">
              <a:solidFill>
                <a:schemeClr val="accent1"/>
              </a:solidFill>
              <a:latin typeface="Abadi"/>
            </a:endParaRPr>
          </a:p>
          <a:p>
            <a:pPr>
              <a:lnSpc>
                <a:spcPct val="100000"/>
              </a:lnSpc>
              <a:spcBef>
                <a:spcPts val="600"/>
              </a:spcBef>
            </a:pPr>
            <a:endParaRPr lang="en-US" sz="2200" dirty="0">
              <a:solidFill>
                <a:schemeClr val="accent3">
                  <a:lumMod val="25000"/>
                </a:schemeClr>
              </a:solidFill>
              <a:latin typeface="Abadi"/>
            </a:endParaRPr>
          </a:p>
          <a:p>
            <a:pPr>
              <a:lnSpc>
                <a:spcPct val="100000"/>
              </a:lnSpc>
              <a:spcBef>
                <a:spcPts val="600"/>
              </a:spcBef>
            </a:pPr>
            <a:endParaRPr lang="en-US" sz="2200" dirty="0">
              <a:solidFill>
                <a:schemeClr val="accent3">
                  <a:lumMod val="25000"/>
                </a:schemeClr>
              </a:solidFill>
              <a:latin typeface="Abadi"/>
            </a:endParaRPr>
          </a:p>
          <a:p>
            <a:pPr>
              <a:lnSpc>
                <a:spcPct val="100000"/>
              </a:lnSpc>
              <a:spcBef>
                <a:spcPts val="600"/>
              </a:spcBef>
            </a:pPr>
            <a:endParaRPr lang="en-US" sz="2200" dirty="0">
              <a:solidFill>
                <a:schemeClr val="accent3">
                  <a:lumMod val="25000"/>
                </a:schemeClr>
              </a:solidFill>
              <a:latin typeface="Abadi"/>
            </a:endParaRPr>
          </a:p>
          <a:p>
            <a:pPr>
              <a:lnSpc>
                <a:spcPct val="100000"/>
              </a:lnSpc>
              <a:spcBef>
                <a:spcPts val="6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40386818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gn="just">
              <a:buNone/>
            </a:pPr>
            <a:r>
              <a:rPr lang="en-US" sz="1800" b="0" i="0" u="none" strike="noStrike" baseline="0" dirty="0">
                <a:latin typeface="Calibri" panose="020F0502020204030204" pitchFamily="34" charset="0"/>
              </a:rPr>
              <a:t>Data collection is the process of gathering and measuring information on targeted variables in an established system, which then enables one to answer relevant questions and evaluate outcomes. As mentioned, the dataset was collected by REST API and Web Scrapping from Wikipedia.</a:t>
            </a:r>
          </a:p>
          <a:p>
            <a:pPr marL="0" indent="0" algn="just">
              <a:buNone/>
            </a:pPr>
            <a:r>
              <a:rPr lang="en-US" sz="1800" b="0" i="0" u="none" strike="noStrike" baseline="0" dirty="0">
                <a:latin typeface="Calibri" panose="020F0502020204030204" pitchFamily="34" charset="0"/>
              </a:rPr>
              <a:t>For REST API, its started by using the get request. Then, we decoded the response content as Json and turn it into a pandas </a:t>
            </a:r>
            <a:r>
              <a:rPr lang="en-US" sz="1800" b="0" i="0" u="none" strike="noStrike" baseline="0" dirty="0" err="1">
                <a:latin typeface="Courier New" panose="02070309020205020404" pitchFamily="49" charset="0"/>
                <a:cs typeface="Courier New" panose="02070309020205020404" pitchFamily="49" charset="0"/>
              </a:rPr>
              <a:t>dataframe</a:t>
            </a:r>
            <a:r>
              <a:rPr lang="en-US" sz="1800" b="0" i="0" u="none" strike="noStrike" baseline="0" dirty="0">
                <a:latin typeface="Calibri" panose="020F0502020204030204" pitchFamily="34" charset="0"/>
              </a:rPr>
              <a:t> using </a:t>
            </a:r>
            <a:r>
              <a:rPr lang="en-US" sz="1800" b="0" i="0" u="none" strike="noStrike" baseline="0" dirty="0" err="1">
                <a:latin typeface="Courier New" panose="02070309020205020404" pitchFamily="49" charset="0"/>
                <a:cs typeface="Courier New" panose="02070309020205020404" pitchFamily="49" charset="0"/>
              </a:rPr>
              <a:t>json_normalize</a:t>
            </a:r>
            <a:r>
              <a:rPr lang="en-US" sz="1800" b="0" i="0" u="none" strike="noStrike" baseline="0" dirty="0">
                <a:latin typeface="Courier New" panose="02070309020205020404" pitchFamily="49" charset="0"/>
                <a:cs typeface="Courier New" panose="02070309020205020404" pitchFamily="49" charset="0"/>
              </a:rPr>
              <a:t>()</a:t>
            </a:r>
            <a:r>
              <a:rPr lang="en-US" sz="1800" b="0" i="0" u="none" strike="noStrike" baseline="0" dirty="0">
                <a:latin typeface="Calibri" panose="020F0502020204030204" pitchFamily="34" charset="0"/>
              </a:rPr>
              <a:t>. We then cleaned the data, checked for missing values and fill with whatever needed.</a:t>
            </a:r>
          </a:p>
          <a:p>
            <a:pPr marL="0" indent="0" algn="just">
              <a:buNone/>
            </a:pPr>
            <a:r>
              <a:rPr lang="en-US" sz="1800" b="0" i="0" u="none" strike="noStrike" baseline="0" dirty="0">
                <a:latin typeface="Calibri" panose="020F0502020204030204" pitchFamily="34" charset="0"/>
              </a:rPr>
              <a:t>For web scrapping, we will use the BeautifulSoup to extract the launch records as HTML table, parse the table and convert it to a pandas </a:t>
            </a:r>
            <a:r>
              <a:rPr lang="en-US" sz="1800" b="0" i="0" u="none" strike="noStrike" baseline="0" dirty="0" err="1">
                <a:latin typeface="Courier New" panose="02070309020205020404" pitchFamily="49" charset="0"/>
                <a:cs typeface="Courier New" panose="02070309020205020404" pitchFamily="49" charset="0"/>
              </a:rPr>
              <a:t>dataframe</a:t>
            </a:r>
            <a:r>
              <a:rPr lang="en-US" sz="1800" b="0" i="0" u="none" strike="noStrike" baseline="0" dirty="0">
                <a:latin typeface="Calibri" panose="020F0502020204030204" pitchFamily="34" charset="0"/>
              </a:rPr>
              <a:t> for further analysis.</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4180248440"/>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1007</TotalTime>
  <Words>6639</Words>
  <Application>Microsoft Office PowerPoint</Application>
  <PresentationFormat>Widescreen</PresentationFormat>
  <Paragraphs>482</Paragraphs>
  <Slides>54</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54</vt:i4>
      </vt:variant>
    </vt:vector>
  </HeadingPairs>
  <TitlesOfParts>
    <vt:vector size="64" baseType="lpstr">
      <vt:lpstr>Abadi</vt:lpstr>
      <vt:lpstr>Arial</vt:lpstr>
      <vt:lpstr>Calibri</vt:lpstr>
      <vt:lpstr>Calibri (Body)</vt:lpstr>
      <vt:lpstr>Carlito</vt:lpstr>
      <vt:lpstr>Courier New</vt:lpstr>
      <vt:lpstr>IBM Plex Mono SemiBold</vt:lpstr>
      <vt:lpstr>system-ui</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Marc Thomas</cp:lastModifiedBy>
  <cp:revision>198</cp:revision>
  <dcterms:created xsi:type="dcterms:W3CDTF">2021-04-29T18:58:34Z</dcterms:created>
  <dcterms:modified xsi:type="dcterms:W3CDTF">2024-11-22T22:27:21Z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